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71" r:id="rId8"/>
    <p:sldId id="272" r:id="rId9"/>
    <p:sldId id="263" r:id="rId10"/>
    <p:sldId id="275" r:id="rId11"/>
    <p:sldId id="276" r:id="rId12"/>
    <p:sldId id="265" r:id="rId13"/>
    <p:sldId id="278" r:id="rId14"/>
    <p:sldId id="277" r:id="rId15"/>
    <p:sldId id="269" r:id="rId16"/>
  </p:sldIdLst>
  <p:sldSz cx="18288000" cy="10287000"/>
  <p:notesSz cx="6858000" cy="9144000"/>
  <p:embeddedFontLst>
    <p:embeddedFont>
      <p:font typeface="Alata" panose="020B0604020202020204" charset="0"/>
      <p:regular r:id="rId18"/>
    </p:embeddedFont>
    <p:embeddedFont>
      <p:font typeface="Calibri" panose="020F0502020204030204" pitchFamily="34" charset="0"/>
      <p:regular r:id="rId19"/>
      <p:bold r:id="rId20"/>
      <p:italic r:id="rId21"/>
      <p:boldItalic r:id="rId22"/>
    </p:embeddedFont>
    <p:embeddedFont>
      <p:font typeface="Glacial Indifference" panose="020B0604020202020204" charset="0"/>
      <p:regular r:id="rId23"/>
    </p:embeddedFont>
    <p:embeddedFont>
      <p:font typeface="Glacial Indifference Bold" panose="020B0604020202020204" charset="0"/>
      <p:regular r:id="rId24"/>
      <p:bold r:id="rId25"/>
    </p:embeddedFont>
    <p:embeddedFont>
      <p:font typeface="Glacial Indifference Italics" panose="020B0604020202020204" charset="0"/>
      <p:regular r:id="rId26"/>
      <p:italic r:id="rId27"/>
    </p:embeddedFont>
    <p:embeddedFont>
      <p:font typeface="Roboto" panose="020B060402020202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03" autoAdjust="0"/>
  </p:normalViewPr>
  <p:slideViewPr>
    <p:cSldViewPr>
      <p:cViewPr varScale="1">
        <p:scale>
          <a:sx n="48" d="100"/>
          <a:sy n="48" d="100"/>
        </p:scale>
        <p:origin x="80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952B9-E0AF-4DA3-967F-B29E29073019}" type="datetimeFigureOut">
              <a:rPr lang="LID4096" smtClean="0"/>
              <a:t>07/02/2024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6D73C-8D83-4FE8-9738-4315BA0FA6EB}" type="slidenum">
              <a:rPr lang="LID4096" smtClean="0"/>
              <a:t>‹#›</a:t>
            </a:fld>
            <a:endParaRPr lang="LID4096"/>
          </a:p>
        </p:txBody>
      </p:sp>
    </p:spTree>
    <p:extLst>
      <p:ext uri="{BB962C8B-B14F-4D97-AF65-F5344CB8AC3E}">
        <p14:creationId xmlns:p14="http://schemas.microsoft.com/office/powerpoint/2010/main" val="1775509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BA6D73C-8D83-4FE8-9738-4315BA0FA6EB}" type="slidenum">
              <a:rPr lang="LID4096" smtClean="0"/>
              <a:t>1</a:t>
            </a:fld>
            <a:endParaRPr lang="LID4096"/>
          </a:p>
        </p:txBody>
      </p:sp>
    </p:spTree>
    <p:extLst>
      <p:ext uri="{BB962C8B-B14F-4D97-AF65-F5344CB8AC3E}">
        <p14:creationId xmlns:p14="http://schemas.microsoft.com/office/powerpoint/2010/main" val="3579861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1.svg"/><Relationship Id="rId7"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jpe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sv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2598333" y="-1944177"/>
            <a:ext cx="14034670" cy="4771788"/>
          </a:xfrm>
          <a:custGeom>
            <a:avLst/>
            <a:gdLst/>
            <a:ahLst/>
            <a:cxnLst/>
            <a:rect l="l" t="t" r="r" b="b"/>
            <a:pathLst>
              <a:path w="14034670" h="4771788">
                <a:moveTo>
                  <a:pt x="0" y="0"/>
                </a:moveTo>
                <a:lnTo>
                  <a:pt x="14034670" y="0"/>
                </a:lnTo>
                <a:lnTo>
                  <a:pt x="14034670" y="4771788"/>
                </a:lnTo>
                <a:lnTo>
                  <a:pt x="0" y="4771788"/>
                </a:lnTo>
                <a:lnTo>
                  <a:pt x="0" y="0"/>
                </a:lnTo>
                <a:close/>
              </a:path>
            </a:pathLst>
          </a:custGeom>
          <a:blipFill>
            <a:blip r:embed="rId3">
              <a:alphaModFix amt="18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LID4096"/>
          </a:p>
        </p:txBody>
      </p:sp>
      <p:sp>
        <p:nvSpPr>
          <p:cNvPr id="3" name="Freeform 3"/>
          <p:cNvSpPr/>
          <p:nvPr/>
        </p:nvSpPr>
        <p:spPr>
          <a:xfrm>
            <a:off x="11436337" y="0"/>
            <a:ext cx="6851663" cy="10287000"/>
          </a:xfrm>
          <a:custGeom>
            <a:avLst/>
            <a:gdLst/>
            <a:ahLst/>
            <a:cxnLst/>
            <a:rect l="l" t="t" r="r" b="b"/>
            <a:pathLst>
              <a:path w="6851663" h="10287000">
                <a:moveTo>
                  <a:pt x="0" y="0"/>
                </a:moveTo>
                <a:lnTo>
                  <a:pt x="6851663" y="0"/>
                </a:lnTo>
                <a:lnTo>
                  <a:pt x="6851663" y="10287000"/>
                </a:lnTo>
                <a:lnTo>
                  <a:pt x="0" y="10287000"/>
                </a:lnTo>
                <a:lnTo>
                  <a:pt x="0" y="0"/>
                </a:lnTo>
                <a:close/>
              </a:path>
            </a:pathLst>
          </a:custGeom>
          <a:blipFill>
            <a:blip r:embed="rId5"/>
            <a:stretch>
              <a:fillRect l="-14" r="-14"/>
            </a:stretch>
          </a:blipFill>
        </p:spPr>
        <p:txBody>
          <a:bodyPr/>
          <a:lstStyle/>
          <a:p>
            <a:endParaRPr lang="LID4096"/>
          </a:p>
        </p:txBody>
      </p:sp>
      <p:sp>
        <p:nvSpPr>
          <p:cNvPr id="4" name="Freeform 4"/>
          <p:cNvSpPr/>
          <p:nvPr/>
        </p:nvSpPr>
        <p:spPr>
          <a:xfrm>
            <a:off x="-2582004" y="1534941"/>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LID4096"/>
          </a:p>
        </p:txBody>
      </p:sp>
      <p:grpSp>
        <p:nvGrpSpPr>
          <p:cNvPr id="6" name="Group 6"/>
          <p:cNvGrpSpPr/>
          <p:nvPr/>
        </p:nvGrpSpPr>
        <p:grpSpPr>
          <a:xfrm>
            <a:off x="1028700" y="2630011"/>
            <a:ext cx="47625" cy="3802747"/>
            <a:chOff x="0" y="0"/>
            <a:chExt cx="12543" cy="1001547"/>
          </a:xfrm>
        </p:grpSpPr>
        <p:sp>
          <p:nvSpPr>
            <p:cNvPr id="7" name="Freeform 7"/>
            <p:cNvSpPr/>
            <p:nvPr/>
          </p:nvSpPr>
          <p:spPr>
            <a:xfrm>
              <a:off x="0" y="0"/>
              <a:ext cx="12543" cy="1001547"/>
            </a:xfrm>
            <a:custGeom>
              <a:avLst/>
              <a:gdLst/>
              <a:ahLst/>
              <a:cxnLst/>
              <a:rect l="l" t="t" r="r" b="b"/>
              <a:pathLst>
                <a:path w="12543" h="1001547">
                  <a:moveTo>
                    <a:pt x="0" y="0"/>
                  </a:moveTo>
                  <a:lnTo>
                    <a:pt x="12543" y="0"/>
                  </a:lnTo>
                  <a:lnTo>
                    <a:pt x="12543" y="1001547"/>
                  </a:lnTo>
                  <a:lnTo>
                    <a:pt x="0" y="1001547"/>
                  </a:lnTo>
                  <a:close/>
                </a:path>
              </a:pathLst>
            </a:custGeom>
            <a:solidFill>
              <a:srgbClr val="FFFFFF"/>
            </a:solidFill>
          </p:spPr>
          <p:txBody>
            <a:bodyPr/>
            <a:lstStyle/>
            <a:p>
              <a:endParaRPr lang="LID4096"/>
            </a:p>
          </p:txBody>
        </p:sp>
        <p:sp>
          <p:nvSpPr>
            <p:cNvPr id="8" name="TextBox 8"/>
            <p:cNvSpPr txBox="1"/>
            <p:nvPr/>
          </p:nvSpPr>
          <p:spPr>
            <a:xfrm>
              <a:off x="0" y="-38100"/>
              <a:ext cx="12543" cy="103964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416337" y="3244233"/>
            <a:ext cx="8642063" cy="4798108"/>
          </a:xfrm>
          <a:prstGeom prst="rect">
            <a:avLst/>
          </a:prstGeom>
        </p:spPr>
        <p:txBody>
          <a:bodyPr wrap="square" lIns="0" tIns="0" rIns="0" bIns="0" rtlCol="0" anchor="t">
            <a:spAutoFit/>
          </a:bodyPr>
          <a:lstStyle/>
          <a:p>
            <a:pPr marL="0" lvl="0" indent="0" algn="l">
              <a:lnSpc>
                <a:spcPts val="9549"/>
              </a:lnSpc>
              <a:spcBef>
                <a:spcPct val="0"/>
              </a:spcBef>
            </a:pPr>
            <a:r>
              <a:rPr lang="en-GB" sz="7200" b="1" i="0" dirty="0">
                <a:solidFill>
                  <a:schemeClr val="bg1">
                    <a:lumMod val="95000"/>
                  </a:schemeClr>
                </a:solidFill>
                <a:effectLst/>
                <a:latin typeface="Roboto" panose="02000000000000000000" pitchFamily="2" charset="0"/>
              </a:rPr>
              <a:t>FORECASTING REAL ESTATE PRICES USING TIME SERIES MODEL </a:t>
            </a:r>
            <a:endParaRPr lang="en-US" sz="7200" spc="736" dirty="0">
              <a:solidFill>
                <a:schemeClr val="bg1">
                  <a:lumMod val="95000"/>
                </a:schemeClr>
              </a:solidFill>
              <a:latin typeface="Alat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1219200" y="3713680"/>
            <a:ext cx="9379701" cy="980998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
        <p:nvSpPr>
          <p:cNvPr id="3" name="Freeform 3"/>
          <p:cNvSpPr/>
          <p:nvPr/>
        </p:nvSpPr>
        <p:spPr>
          <a:xfrm rot="-3860225">
            <a:off x="7988211" y="-3167008"/>
            <a:ext cx="5813961" cy="6840900"/>
          </a:xfrm>
          <a:custGeom>
            <a:avLst/>
            <a:gdLst/>
            <a:ahLst/>
            <a:cxnLst/>
            <a:rect l="l" t="t" r="r" b="b"/>
            <a:pathLst>
              <a:path w="5813961" h="5748554">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26" name="TextBox 26"/>
          <p:cNvSpPr txBox="1"/>
          <p:nvPr/>
        </p:nvSpPr>
        <p:spPr>
          <a:xfrm>
            <a:off x="723560" y="2449428"/>
            <a:ext cx="16573840" cy="3159839"/>
          </a:xfrm>
          <a:prstGeom prst="rect">
            <a:avLst/>
          </a:prstGeom>
        </p:spPr>
        <p:txBody>
          <a:bodyPr wrap="square" lIns="0" tIns="0" rIns="0" bIns="0" rtlCol="0" anchor="t">
            <a:spAutoFit/>
          </a:bodyPr>
          <a:lstStyle/>
          <a:p>
            <a:pPr algn="l">
              <a:lnSpc>
                <a:spcPct val="150000"/>
              </a:lnSpc>
              <a:spcBef>
                <a:spcPct val="0"/>
              </a:spcBef>
            </a:pPr>
            <a:r>
              <a:rPr lang="en-GB" sz="2800" spc="133" dirty="0">
                <a:solidFill>
                  <a:schemeClr val="bg1"/>
                </a:solidFill>
                <a:latin typeface="Glacial Indifference"/>
              </a:rPr>
              <a:t>The model seems to capture the autoregressive nature of the differenced data (diff1) with statistically significant coefficients for past values (ar.L1 to ar.L4). However, the moving average terms (ma.L1 to ma.L3) don't appear to have a strong influence. The high variance of the error term (sigma2) suggests there might be room for improvement.</a:t>
            </a:r>
          </a:p>
          <a:p>
            <a:pPr algn="l">
              <a:lnSpc>
                <a:spcPct val="150000"/>
              </a:lnSpc>
              <a:spcBef>
                <a:spcPct val="0"/>
              </a:spcBef>
            </a:pPr>
            <a:r>
              <a:rPr lang="en-US" sz="2800" spc="133" dirty="0">
                <a:solidFill>
                  <a:schemeClr val="bg1"/>
                </a:solidFill>
                <a:latin typeface="Glacial Indifference"/>
              </a:rPr>
              <a:t> </a:t>
            </a:r>
            <a:endParaRPr lang="en-US" sz="1881" spc="133" dirty="0">
              <a:solidFill>
                <a:srgbClr val="191919"/>
              </a:solidFill>
              <a:latin typeface="Glacial Indifference"/>
            </a:endParaRPr>
          </a:p>
        </p:txBody>
      </p:sp>
      <p:sp>
        <p:nvSpPr>
          <p:cNvPr id="28" name="TextBox 28"/>
          <p:cNvSpPr txBox="1"/>
          <p:nvPr/>
        </p:nvSpPr>
        <p:spPr>
          <a:xfrm>
            <a:off x="696685" y="612320"/>
            <a:ext cx="12245750" cy="1065997"/>
          </a:xfrm>
          <a:prstGeom prst="rect">
            <a:avLst/>
          </a:prstGeom>
        </p:spPr>
        <p:txBody>
          <a:bodyPr wrap="square" lIns="0" tIns="0" rIns="0" bIns="0" rtlCol="0" anchor="t">
            <a:spAutoFit/>
          </a:bodyPr>
          <a:lstStyle/>
          <a:p>
            <a:pPr marL="0" lvl="0" indent="0" algn="l">
              <a:lnSpc>
                <a:spcPts val="8985"/>
              </a:lnSpc>
              <a:spcBef>
                <a:spcPct val="0"/>
              </a:spcBef>
            </a:pPr>
            <a:r>
              <a:rPr lang="en-US" sz="6417" spc="417" dirty="0">
                <a:solidFill>
                  <a:srgbClr val="FFFFFF"/>
                </a:solidFill>
                <a:latin typeface="Alata"/>
              </a:rPr>
              <a:t>Arima Model</a:t>
            </a:r>
          </a:p>
        </p:txBody>
      </p:sp>
      <p:sp>
        <p:nvSpPr>
          <p:cNvPr id="33" name="Freeform 2">
            <a:extLst>
              <a:ext uri="{FF2B5EF4-FFF2-40B4-BE49-F238E27FC236}">
                <a16:creationId xmlns:a16="http://schemas.microsoft.com/office/drawing/2014/main" id="{624D091A-180C-9C32-6BB5-FD0236C35BE2}"/>
              </a:ext>
            </a:extLst>
          </p:cNvPr>
          <p:cNvSpPr/>
          <p:nvPr/>
        </p:nvSpPr>
        <p:spPr>
          <a:xfrm rot="2924797">
            <a:off x="14451967" y="2740541"/>
            <a:ext cx="6629400" cy="921836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Tree>
    <p:extLst>
      <p:ext uri="{BB962C8B-B14F-4D97-AF65-F5344CB8AC3E}">
        <p14:creationId xmlns:p14="http://schemas.microsoft.com/office/powerpoint/2010/main" val="173359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1219200" y="3713680"/>
            <a:ext cx="9379701" cy="980998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
        <p:nvSpPr>
          <p:cNvPr id="3" name="Freeform 3"/>
          <p:cNvSpPr/>
          <p:nvPr/>
        </p:nvSpPr>
        <p:spPr>
          <a:xfrm rot="-3860225">
            <a:off x="7988211" y="-3167008"/>
            <a:ext cx="5813961" cy="6840900"/>
          </a:xfrm>
          <a:custGeom>
            <a:avLst/>
            <a:gdLst/>
            <a:ahLst/>
            <a:cxnLst/>
            <a:rect l="l" t="t" r="r" b="b"/>
            <a:pathLst>
              <a:path w="5813961" h="5748554">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33" name="Freeform 2">
            <a:extLst>
              <a:ext uri="{FF2B5EF4-FFF2-40B4-BE49-F238E27FC236}">
                <a16:creationId xmlns:a16="http://schemas.microsoft.com/office/drawing/2014/main" id="{624D091A-180C-9C32-6BB5-FD0236C35BE2}"/>
              </a:ext>
            </a:extLst>
          </p:cNvPr>
          <p:cNvSpPr/>
          <p:nvPr/>
        </p:nvSpPr>
        <p:spPr>
          <a:xfrm rot="2924797">
            <a:off x="14451967" y="2740541"/>
            <a:ext cx="6629400" cy="921836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
        <p:nvSpPr>
          <p:cNvPr id="5" name="TextBox 4">
            <a:extLst>
              <a:ext uri="{FF2B5EF4-FFF2-40B4-BE49-F238E27FC236}">
                <a16:creationId xmlns:a16="http://schemas.microsoft.com/office/drawing/2014/main" id="{DFA097B9-083C-8A3F-7B8D-1E990FE03194}"/>
              </a:ext>
            </a:extLst>
          </p:cNvPr>
          <p:cNvSpPr txBox="1"/>
          <p:nvPr/>
        </p:nvSpPr>
        <p:spPr>
          <a:xfrm>
            <a:off x="304800" y="0"/>
            <a:ext cx="16886463" cy="10069423"/>
          </a:xfrm>
          <a:prstGeom prst="rect">
            <a:avLst/>
          </a:prstGeom>
          <a:noFill/>
        </p:spPr>
        <p:txBody>
          <a:bodyPr wrap="square">
            <a:spAutoFit/>
          </a:bodyPr>
          <a:lstStyle/>
          <a:p>
            <a:pPr algn="l">
              <a:lnSpc>
                <a:spcPts val="2634"/>
              </a:lnSpc>
              <a:spcBef>
                <a:spcPct val="0"/>
              </a:spcBef>
            </a:pPr>
            <a:r>
              <a:rPr lang="en-US" sz="1800" spc="133" dirty="0">
                <a:solidFill>
                  <a:schemeClr val="bg1"/>
                </a:solidFill>
                <a:latin typeface="Glacial Indifference"/>
              </a:rPr>
              <a:t>SARIMAX Results                                </a:t>
            </a:r>
          </a:p>
          <a:p>
            <a:pPr algn="l">
              <a:lnSpc>
                <a:spcPts val="2634"/>
              </a:lnSpc>
              <a:spcBef>
                <a:spcPct val="0"/>
              </a:spcBef>
            </a:pPr>
            <a:r>
              <a:rPr lang="en-US" sz="1800" spc="133" dirty="0">
                <a:solidFill>
                  <a:schemeClr val="bg1"/>
                </a:solidFill>
                <a:latin typeface="Glacial Indifference"/>
              </a:rPr>
              <a:t>==============================================================================</a:t>
            </a:r>
          </a:p>
          <a:p>
            <a:pPr algn="l">
              <a:lnSpc>
                <a:spcPts val="2634"/>
              </a:lnSpc>
              <a:spcBef>
                <a:spcPct val="0"/>
              </a:spcBef>
            </a:pPr>
            <a:r>
              <a:rPr lang="en-US" sz="1800" spc="133" dirty="0">
                <a:solidFill>
                  <a:schemeClr val="bg1"/>
                </a:solidFill>
                <a:latin typeface="Glacial Indifference"/>
              </a:rPr>
              <a:t>Dep. Variable:                  price   No. Observations:                20000</a:t>
            </a:r>
          </a:p>
          <a:p>
            <a:pPr algn="l">
              <a:lnSpc>
                <a:spcPts val="2634"/>
              </a:lnSpc>
              <a:spcBef>
                <a:spcPct val="0"/>
              </a:spcBef>
            </a:pPr>
            <a:r>
              <a:rPr lang="en-US" sz="1800" spc="133" dirty="0">
                <a:solidFill>
                  <a:schemeClr val="bg1"/>
                </a:solidFill>
                <a:latin typeface="Glacial Indifference"/>
              </a:rPr>
              <a:t>Model:                 ARIMA(4, 1, 3)   Log Likelihood             -266958.413</a:t>
            </a:r>
          </a:p>
          <a:p>
            <a:pPr algn="l">
              <a:lnSpc>
                <a:spcPts val="2634"/>
              </a:lnSpc>
              <a:spcBef>
                <a:spcPct val="0"/>
              </a:spcBef>
            </a:pPr>
            <a:r>
              <a:rPr lang="en-US" sz="1800" spc="133" dirty="0">
                <a:solidFill>
                  <a:schemeClr val="bg1"/>
                </a:solidFill>
                <a:latin typeface="Glacial Indifference"/>
              </a:rPr>
              <a:t>Date:                Sat, 29 Jun 2024   AIC                         533932.826</a:t>
            </a:r>
          </a:p>
          <a:p>
            <a:pPr algn="l">
              <a:lnSpc>
                <a:spcPts val="2634"/>
              </a:lnSpc>
              <a:spcBef>
                <a:spcPct val="0"/>
              </a:spcBef>
            </a:pPr>
            <a:r>
              <a:rPr lang="en-US" sz="1800" spc="133" dirty="0">
                <a:solidFill>
                  <a:schemeClr val="bg1"/>
                </a:solidFill>
                <a:latin typeface="Glacial Indifference"/>
              </a:rPr>
              <a:t>Time:                        21:27:46   BIC                         533996.053</a:t>
            </a:r>
          </a:p>
          <a:p>
            <a:pPr algn="l">
              <a:lnSpc>
                <a:spcPts val="2634"/>
              </a:lnSpc>
              <a:spcBef>
                <a:spcPct val="0"/>
              </a:spcBef>
            </a:pPr>
            <a:r>
              <a:rPr lang="en-US" sz="1800" spc="133" dirty="0">
                <a:solidFill>
                  <a:schemeClr val="bg1"/>
                </a:solidFill>
                <a:latin typeface="Glacial Indifference"/>
              </a:rPr>
              <a:t>Sample:                             0   HQIC                        533953.512</a:t>
            </a:r>
          </a:p>
          <a:p>
            <a:pPr algn="l">
              <a:lnSpc>
                <a:spcPts val="2634"/>
              </a:lnSpc>
              <a:spcBef>
                <a:spcPct val="0"/>
              </a:spcBef>
            </a:pPr>
            <a:r>
              <a:rPr lang="en-US" sz="1800" spc="133" dirty="0">
                <a:solidFill>
                  <a:schemeClr val="bg1"/>
                </a:solidFill>
                <a:latin typeface="Glacial Indifference"/>
              </a:rPr>
              <a:t>                              - 20000                                         </a:t>
            </a:r>
          </a:p>
          <a:p>
            <a:pPr algn="l">
              <a:lnSpc>
                <a:spcPts val="2634"/>
              </a:lnSpc>
              <a:spcBef>
                <a:spcPct val="0"/>
              </a:spcBef>
            </a:pPr>
            <a:r>
              <a:rPr lang="en-US" sz="1800" spc="133" dirty="0">
                <a:solidFill>
                  <a:schemeClr val="bg1"/>
                </a:solidFill>
                <a:latin typeface="Glacial Indifference"/>
              </a:rPr>
              <a:t>Covariance Type:                  </a:t>
            </a:r>
            <a:r>
              <a:rPr lang="en-US" sz="1800" spc="133" dirty="0" err="1">
                <a:solidFill>
                  <a:schemeClr val="bg1"/>
                </a:solidFill>
                <a:latin typeface="Glacial Indifference"/>
              </a:rPr>
              <a:t>opg</a:t>
            </a:r>
            <a:r>
              <a:rPr lang="en-US" sz="1800" spc="133" dirty="0">
                <a:solidFill>
                  <a:schemeClr val="bg1"/>
                </a:solidFill>
                <a:latin typeface="Glacial Indifference"/>
              </a:rPr>
              <a:t>                                         </a:t>
            </a:r>
          </a:p>
          <a:p>
            <a:pPr algn="l">
              <a:lnSpc>
                <a:spcPts val="2634"/>
              </a:lnSpc>
              <a:spcBef>
                <a:spcPct val="0"/>
              </a:spcBef>
            </a:pPr>
            <a:r>
              <a:rPr lang="en-US" sz="1800" spc="133" dirty="0">
                <a:solidFill>
                  <a:schemeClr val="bg1"/>
                </a:solidFill>
                <a:latin typeface="Glacial Indifference"/>
              </a:rPr>
              <a:t>==============================================================================</a:t>
            </a:r>
          </a:p>
          <a:p>
            <a:pPr algn="l">
              <a:lnSpc>
                <a:spcPts val="2634"/>
              </a:lnSpc>
              <a:spcBef>
                <a:spcPct val="0"/>
              </a:spcBef>
            </a:pPr>
            <a:r>
              <a:rPr lang="en-US" sz="1800" spc="133" dirty="0">
                <a:solidFill>
                  <a:schemeClr val="bg1"/>
                </a:solidFill>
                <a:latin typeface="Glacial Indifference"/>
              </a:rPr>
              <a:t>                 </a:t>
            </a:r>
            <a:r>
              <a:rPr lang="en-US" sz="1800" spc="133" dirty="0" err="1">
                <a:solidFill>
                  <a:schemeClr val="bg1"/>
                </a:solidFill>
                <a:latin typeface="Glacial Indifference"/>
              </a:rPr>
              <a:t>coef</a:t>
            </a:r>
            <a:r>
              <a:rPr lang="en-US" sz="1800" spc="133" dirty="0">
                <a:solidFill>
                  <a:schemeClr val="bg1"/>
                </a:solidFill>
                <a:latin typeface="Glacial Indifference"/>
              </a:rPr>
              <a:t>    std err          z      P&gt;|z|      [0.025      0.975]</a:t>
            </a:r>
          </a:p>
          <a:p>
            <a:pPr algn="l">
              <a:lnSpc>
                <a:spcPts val="2634"/>
              </a:lnSpc>
              <a:spcBef>
                <a:spcPct val="0"/>
              </a:spcBef>
            </a:pPr>
            <a:r>
              <a:rPr lang="en-US" sz="1800" spc="133" dirty="0">
                <a:solidFill>
                  <a:schemeClr val="bg1"/>
                </a:solidFill>
                <a:latin typeface="Glacial Indifference"/>
              </a:rPr>
              <a:t>------------------------------------------------------------------------------</a:t>
            </a:r>
          </a:p>
          <a:p>
            <a:pPr algn="l">
              <a:lnSpc>
                <a:spcPts val="2634"/>
              </a:lnSpc>
              <a:spcBef>
                <a:spcPct val="0"/>
              </a:spcBef>
            </a:pPr>
            <a:r>
              <a:rPr lang="en-US" sz="1800" spc="133" dirty="0">
                <a:solidFill>
                  <a:schemeClr val="bg1"/>
                </a:solidFill>
                <a:latin typeface="Glacial Indifference"/>
              </a:rPr>
              <a:t>ar.L1         -1.6988      0.039    -43.502      0.000      -1.775      -1.622</a:t>
            </a:r>
          </a:p>
          <a:p>
            <a:pPr algn="l">
              <a:lnSpc>
                <a:spcPts val="2634"/>
              </a:lnSpc>
              <a:spcBef>
                <a:spcPct val="0"/>
              </a:spcBef>
            </a:pPr>
            <a:r>
              <a:rPr lang="en-US" sz="1800" spc="133" dirty="0">
                <a:solidFill>
                  <a:schemeClr val="bg1"/>
                </a:solidFill>
                <a:latin typeface="Glacial Indifference"/>
              </a:rPr>
              <a:t>ar.L2         -0.9397      0.040    -23.224      0.000      -1.019      -0.860</a:t>
            </a:r>
          </a:p>
          <a:p>
            <a:pPr algn="l">
              <a:lnSpc>
                <a:spcPts val="2634"/>
              </a:lnSpc>
              <a:spcBef>
                <a:spcPct val="0"/>
              </a:spcBef>
            </a:pPr>
            <a:r>
              <a:rPr lang="en-US" sz="1800" spc="133" dirty="0">
                <a:solidFill>
                  <a:schemeClr val="bg1"/>
                </a:solidFill>
                <a:latin typeface="Glacial Indifference"/>
              </a:rPr>
              <a:t>ar.L3         -0.0079      0.016     -0.497      0.619      -0.039       0.023</a:t>
            </a:r>
          </a:p>
          <a:p>
            <a:pPr algn="l">
              <a:lnSpc>
                <a:spcPts val="2634"/>
              </a:lnSpc>
              <a:spcBef>
                <a:spcPct val="0"/>
              </a:spcBef>
            </a:pPr>
            <a:r>
              <a:rPr lang="en-US" sz="1800" spc="133" dirty="0">
                <a:solidFill>
                  <a:schemeClr val="bg1"/>
                </a:solidFill>
                <a:latin typeface="Glacial Indifference"/>
              </a:rPr>
              <a:t>ar.L4         -0.0066      0.009     -0.773      0.439      -0.023       0.010</a:t>
            </a:r>
          </a:p>
          <a:p>
            <a:pPr algn="l">
              <a:lnSpc>
                <a:spcPts val="2634"/>
              </a:lnSpc>
              <a:spcBef>
                <a:spcPct val="0"/>
              </a:spcBef>
            </a:pPr>
            <a:r>
              <a:rPr lang="en-US" sz="1800" spc="133" dirty="0">
                <a:solidFill>
                  <a:schemeClr val="bg1"/>
                </a:solidFill>
                <a:latin typeface="Glacial Indifference"/>
              </a:rPr>
              <a:t>ma.L1          0.7109      0.038     18.562      0.000       0.636       0.786</a:t>
            </a:r>
          </a:p>
          <a:p>
            <a:pPr algn="l">
              <a:lnSpc>
                <a:spcPts val="2634"/>
              </a:lnSpc>
              <a:spcBef>
                <a:spcPct val="0"/>
              </a:spcBef>
            </a:pPr>
            <a:r>
              <a:rPr lang="en-US" sz="1800" spc="133" dirty="0">
                <a:solidFill>
                  <a:schemeClr val="bg1"/>
                </a:solidFill>
                <a:latin typeface="Glacial Indifference"/>
              </a:rPr>
              <a:t>ma.L2         -0.7622      0.018    -42.692      0.000      -0.797      -0.727</a:t>
            </a:r>
          </a:p>
          <a:p>
            <a:pPr algn="l">
              <a:lnSpc>
                <a:spcPts val="2634"/>
              </a:lnSpc>
              <a:spcBef>
                <a:spcPct val="0"/>
              </a:spcBef>
            </a:pPr>
            <a:r>
              <a:rPr lang="en-US" sz="1800" spc="133" dirty="0">
                <a:solidFill>
                  <a:schemeClr val="bg1"/>
                </a:solidFill>
                <a:latin typeface="Glacial Indifference"/>
              </a:rPr>
              <a:t>ma.L3         -0.9476      0.038    -25.161      0.000      -1.021      -0.874</a:t>
            </a:r>
          </a:p>
          <a:p>
            <a:pPr algn="l">
              <a:lnSpc>
                <a:spcPts val="2634"/>
              </a:lnSpc>
              <a:spcBef>
                <a:spcPct val="0"/>
              </a:spcBef>
            </a:pPr>
            <a:r>
              <a:rPr lang="en-US" sz="1800" spc="133" dirty="0">
                <a:solidFill>
                  <a:schemeClr val="bg1"/>
                </a:solidFill>
                <a:latin typeface="Glacial Indifference"/>
              </a:rPr>
              <a:t>sigma2      2.524e+10   1.24e-13   2.03e+23      0.000    2.52e+10    </a:t>
            </a:r>
            <a:r>
              <a:rPr lang="en-US" sz="1800" spc="133" dirty="0" err="1">
                <a:solidFill>
                  <a:schemeClr val="bg1"/>
                </a:solidFill>
                <a:latin typeface="Glacial Indifference"/>
              </a:rPr>
              <a:t>2.52e+10</a:t>
            </a:r>
            <a:endParaRPr lang="en-US" sz="1800" spc="133" dirty="0">
              <a:solidFill>
                <a:schemeClr val="bg1"/>
              </a:solidFill>
              <a:latin typeface="Glacial Indifference"/>
            </a:endParaRPr>
          </a:p>
          <a:p>
            <a:pPr algn="l">
              <a:lnSpc>
                <a:spcPts val="2634"/>
              </a:lnSpc>
              <a:spcBef>
                <a:spcPct val="0"/>
              </a:spcBef>
            </a:pPr>
            <a:r>
              <a:rPr lang="en-US" sz="1800" spc="133" dirty="0">
                <a:solidFill>
                  <a:schemeClr val="bg1"/>
                </a:solidFill>
                <a:latin typeface="Glacial Indifference"/>
              </a:rPr>
              <a:t>===================================================================================</a:t>
            </a:r>
          </a:p>
          <a:p>
            <a:pPr algn="l">
              <a:lnSpc>
                <a:spcPts val="2634"/>
              </a:lnSpc>
              <a:spcBef>
                <a:spcPct val="0"/>
              </a:spcBef>
            </a:pPr>
            <a:r>
              <a:rPr lang="en-US" sz="1800" spc="133" dirty="0" err="1">
                <a:solidFill>
                  <a:schemeClr val="bg1"/>
                </a:solidFill>
                <a:latin typeface="Glacial Indifference"/>
              </a:rPr>
              <a:t>Ljung</a:t>
            </a:r>
            <a:r>
              <a:rPr lang="en-US" sz="1800" spc="133" dirty="0">
                <a:solidFill>
                  <a:schemeClr val="bg1"/>
                </a:solidFill>
                <a:latin typeface="Glacial Indifference"/>
              </a:rPr>
              <a:t>-Box (L1) (Q):                   0.00   Jarque-Bera (JB):             31603.95</a:t>
            </a:r>
          </a:p>
          <a:p>
            <a:pPr algn="l">
              <a:lnSpc>
                <a:spcPts val="2634"/>
              </a:lnSpc>
              <a:spcBef>
                <a:spcPct val="0"/>
              </a:spcBef>
            </a:pPr>
            <a:r>
              <a:rPr lang="en-US" sz="1800" spc="133" dirty="0">
                <a:solidFill>
                  <a:schemeClr val="bg1"/>
                </a:solidFill>
                <a:latin typeface="Glacial Indifference"/>
              </a:rPr>
              <a:t>Prob(Q):                              0.99   Prob(JB):                         0.00</a:t>
            </a:r>
          </a:p>
          <a:p>
            <a:pPr algn="l">
              <a:lnSpc>
                <a:spcPts val="2634"/>
              </a:lnSpc>
              <a:spcBef>
                <a:spcPct val="0"/>
              </a:spcBef>
            </a:pPr>
            <a:r>
              <a:rPr lang="en-US" sz="1800" spc="133" dirty="0">
                <a:solidFill>
                  <a:schemeClr val="bg1"/>
                </a:solidFill>
                <a:latin typeface="Glacial Indifference"/>
              </a:rPr>
              <a:t>Heteroskedasticity (H):               1.02   Skew:                             2.00</a:t>
            </a:r>
          </a:p>
          <a:p>
            <a:pPr algn="l">
              <a:lnSpc>
                <a:spcPts val="2634"/>
              </a:lnSpc>
              <a:spcBef>
                <a:spcPct val="0"/>
              </a:spcBef>
            </a:pPr>
            <a:r>
              <a:rPr lang="en-US" sz="1800" spc="133" dirty="0">
                <a:solidFill>
                  <a:schemeClr val="bg1"/>
                </a:solidFill>
                <a:latin typeface="Glacial Indifference"/>
              </a:rPr>
              <a:t>Prob(H) (two-sided):                  0.49   Kurtosis:                         7.69</a:t>
            </a:r>
          </a:p>
          <a:p>
            <a:pPr algn="l">
              <a:lnSpc>
                <a:spcPts val="2634"/>
              </a:lnSpc>
              <a:spcBef>
                <a:spcPct val="0"/>
              </a:spcBef>
            </a:pPr>
            <a:r>
              <a:rPr lang="en-US" sz="1800" spc="133" dirty="0">
                <a:solidFill>
                  <a:schemeClr val="bg1"/>
                </a:solidFill>
                <a:latin typeface="Glacial Indifference"/>
              </a:rPr>
              <a:t>===================================================================================</a:t>
            </a:r>
          </a:p>
          <a:p>
            <a:pPr algn="l">
              <a:lnSpc>
                <a:spcPts val="2634"/>
              </a:lnSpc>
              <a:spcBef>
                <a:spcPct val="0"/>
              </a:spcBef>
            </a:pPr>
            <a:r>
              <a:rPr lang="en-US" sz="1800" spc="133" dirty="0">
                <a:solidFill>
                  <a:schemeClr val="bg1"/>
                </a:solidFill>
                <a:latin typeface="Glacial Indifference"/>
              </a:rPr>
              <a:t>Warnings:</a:t>
            </a:r>
          </a:p>
          <a:p>
            <a:pPr algn="l">
              <a:lnSpc>
                <a:spcPts val="2634"/>
              </a:lnSpc>
              <a:spcBef>
                <a:spcPct val="0"/>
              </a:spcBef>
            </a:pPr>
            <a:r>
              <a:rPr lang="en-US" sz="1800" spc="133" dirty="0">
                <a:solidFill>
                  <a:schemeClr val="bg1"/>
                </a:solidFill>
                <a:latin typeface="Glacial Indifference"/>
              </a:rPr>
              <a:t>[1] Covariance matrix calculated using the outer product of gradients (complex-step).</a:t>
            </a:r>
          </a:p>
          <a:p>
            <a:pPr algn="l">
              <a:lnSpc>
                <a:spcPts val="2634"/>
              </a:lnSpc>
              <a:spcBef>
                <a:spcPct val="0"/>
              </a:spcBef>
            </a:pPr>
            <a:r>
              <a:rPr lang="en-US" sz="1800" spc="133" dirty="0">
                <a:solidFill>
                  <a:schemeClr val="bg1"/>
                </a:solidFill>
                <a:latin typeface="Glacial Indifference"/>
              </a:rPr>
              <a:t>[2] Covariance matrix is singular or near-singular, with condition number 2.69e+39. Standard errors may be unstable.</a:t>
            </a:r>
          </a:p>
        </p:txBody>
      </p:sp>
    </p:spTree>
    <p:extLst>
      <p:ext uri="{BB962C8B-B14F-4D97-AF65-F5344CB8AC3E}">
        <p14:creationId xmlns:p14="http://schemas.microsoft.com/office/powerpoint/2010/main" val="82743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5288367">
            <a:off x="-5349339" y="175344"/>
            <a:ext cx="13553399" cy="7081651"/>
          </a:xfrm>
          <a:custGeom>
            <a:avLst/>
            <a:gdLst/>
            <a:ahLst/>
            <a:cxnLst/>
            <a:rect l="l" t="t" r="r" b="b"/>
            <a:pathLst>
              <a:path w="13553399" h="7081651">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grpSp>
        <p:nvGrpSpPr>
          <p:cNvPr id="3" name="Group 3"/>
          <p:cNvGrpSpPr/>
          <p:nvPr/>
        </p:nvGrpSpPr>
        <p:grpSpPr>
          <a:xfrm>
            <a:off x="866050" y="1028700"/>
            <a:ext cx="5148157" cy="7722235"/>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000" r="-50000"/>
              </a:stretch>
            </a:blipFill>
          </p:spPr>
          <p:txBody>
            <a:bodyPr/>
            <a:lstStyle/>
            <a:p>
              <a:endParaRPr lang="LID4096"/>
            </a:p>
          </p:txBody>
        </p:sp>
      </p:grpSp>
      <p:sp>
        <p:nvSpPr>
          <p:cNvPr id="11" name="Freeform 11"/>
          <p:cNvSpPr/>
          <p:nvPr/>
        </p:nvSpPr>
        <p:spPr>
          <a:xfrm>
            <a:off x="12569450" y="54450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LID4096"/>
          </a:p>
        </p:txBody>
      </p:sp>
      <p:sp>
        <p:nvSpPr>
          <p:cNvPr id="26" name="TextBox 26"/>
          <p:cNvSpPr txBox="1"/>
          <p:nvPr/>
        </p:nvSpPr>
        <p:spPr>
          <a:xfrm>
            <a:off x="6567463" y="1494069"/>
            <a:ext cx="7900804" cy="1192035"/>
          </a:xfrm>
          <a:prstGeom prst="rect">
            <a:avLst/>
          </a:prstGeom>
        </p:spPr>
        <p:txBody>
          <a:bodyPr lIns="0" tIns="0" rIns="0" bIns="0" rtlCol="0" anchor="t">
            <a:spAutoFit/>
          </a:bodyPr>
          <a:lstStyle/>
          <a:p>
            <a:pPr marL="0" lvl="0" indent="0" algn="l">
              <a:lnSpc>
                <a:spcPts val="9786"/>
              </a:lnSpc>
              <a:spcBef>
                <a:spcPct val="0"/>
              </a:spcBef>
            </a:pPr>
            <a:r>
              <a:rPr lang="en-US" sz="6990" spc="454" dirty="0">
                <a:solidFill>
                  <a:srgbClr val="FFFFFF"/>
                </a:solidFill>
                <a:latin typeface="Alata"/>
              </a:rPr>
              <a:t>Findings</a:t>
            </a:r>
          </a:p>
        </p:txBody>
      </p:sp>
      <p:sp>
        <p:nvSpPr>
          <p:cNvPr id="6" name="TextBox 5">
            <a:extLst>
              <a:ext uri="{FF2B5EF4-FFF2-40B4-BE49-F238E27FC236}">
                <a16:creationId xmlns:a16="http://schemas.microsoft.com/office/drawing/2014/main" id="{65174394-4FE8-6A8D-5117-BA2D38CDDA6A}"/>
              </a:ext>
            </a:extLst>
          </p:cNvPr>
          <p:cNvSpPr txBox="1"/>
          <p:nvPr/>
        </p:nvSpPr>
        <p:spPr>
          <a:xfrm>
            <a:off x="6719863" y="3716169"/>
            <a:ext cx="11187137" cy="3785652"/>
          </a:xfrm>
          <a:prstGeom prst="rect">
            <a:avLst/>
          </a:prstGeom>
          <a:noFill/>
        </p:spPr>
        <p:txBody>
          <a:bodyPr wrap="square" rtlCol="0">
            <a:spAutoFit/>
          </a:bodyPr>
          <a:lstStyle/>
          <a:p>
            <a:r>
              <a:rPr lang="en-GB" sz="4800" dirty="0">
                <a:solidFill>
                  <a:schemeClr val="bg1"/>
                </a:solidFill>
              </a:rPr>
              <a:t>1.⁠ ⁠Price Trends</a:t>
            </a:r>
          </a:p>
          <a:p>
            <a:endParaRPr lang="en-GB" sz="4800" dirty="0">
              <a:solidFill>
                <a:schemeClr val="bg1"/>
              </a:solidFill>
            </a:endParaRPr>
          </a:p>
          <a:p>
            <a:r>
              <a:rPr lang="en-GB" sz="4800" dirty="0">
                <a:solidFill>
                  <a:schemeClr val="bg1"/>
                </a:solidFill>
              </a:rPr>
              <a:t>2. Market Shifts</a:t>
            </a:r>
          </a:p>
          <a:p>
            <a:endParaRPr lang="en-GB" sz="4800" dirty="0">
              <a:solidFill>
                <a:schemeClr val="bg1"/>
              </a:solidFill>
            </a:endParaRPr>
          </a:p>
          <a:p>
            <a:r>
              <a:rPr lang="en-GB" sz="4800" dirty="0">
                <a:solidFill>
                  <a:schemeClr val="bg1"/>
                </a:solidFill>
              </a:rPr>
              <a:t>3. Risk Assessment</a:t>
            </a:r>
            <a:endParaRPr lang="en-KE" sz="48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5288367">
            <a:off x="-5349339" y="175344"/>
            <a:ext cx="13553399" cy="7081651"/>
          </a:xfrm>
          <a:custGeom>
            <a:avLst/>
            <a:gdLst/>
            <a:ahLst/>
            <a:cxnLst/>
            <a:rect l="l" t="t" r="r" b="b"/>
            <a:pathLst>
              <a:path w="13553399" h="7081651">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grpSp>
        <p:nvGrpSpPr>
          <p:cNvPr id="3" name="Group 3"/>
          <p:cNvGrpSpPr/>
          <p:nvPr/>
        </p:nvGrpSpPr>
        <p:grpSpPr>
          <a:xfrm>
            <a:off x="866050" y="1028700"/>
            <a:ext cx="5148157" cy="7722235"/>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000" r="-50000"/>
              </a:stretch>
            </a:blipFill>
          </p:spPr>
          <p:txBody>
            <a:bodyPr/>
            <a:lstStyle/>
            <a:p>
              <a:endParaRPr lang="LID4096"/>
            </a:p>
          </p:txBody>
        </p:sp>
      </p:grpSp>
      <p:sp>
        <p:nvSpPr>
          <p:cNvPr id="11" name="Freeform 11"/>
          <p:cNvSpPr/>
          <p:nvPr/>
        </p:nvSpPr>
        <p:spPr>
          <a:xfrm>
            <a:off x="12569450" y="54450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LID4096"/>
          </a:p>
        </p:txBody>
      </p:sp>
      <p:sp>
        <p:nvSpPr>
          <p:cNvPr id="26" name="TextBox 26"/>
          <p:cNvSpPr txBox="1"/>
          <p:nvPr/>
        </p:nvSpPr>
        <p:spPr>
          <a:xfrm>
            <a:off x="6567462" y="1494069"/>
            <a:ext cx="9815537" cy="1160831"/>
          </a:xfrm>
          <a:prstGeom prst="rect">
            <a:avLst/>
          </a:prstGeom>
        </p:spPr>
        <p:txBody>
          <a:bodyPr wrap="square" lIns="0" tIns="0" rIns="0" bIns="0" rtlCol="0" anchor="t">
            <a:spAutoFit/>
          </a:bodyPr>
          <a:lstStyle/>
          <a:p>
            <a:pPr marL="0" lvl="0" indent="0" algn="l">
              <a:lnSpc>
                <a:spcPts val="9786"/>
              </a:lnSpc>
              <a:spcBef>
                <a:spcPct val="0"/>
              </a:spcBef>
            </a:pPr>
            <a:r>
              <a:rPr lang="en-US" sz="6990" spc="454" dirty="0">
                <a:solidFill>
                  <a:srgbClr val="FFFFFF"/>
                </a:solidFill>
                <a:latin typeface="Alata"/>
              </a:rPr>
              <a:t>Recommendations</a:t>
            </a:r>
          </a:p>
        </p:txBody>
      </p:sp>
      <p:sp>
        <p:nvSpPr>
          <p:cNvPr id="6" name="TextBox 5">
            <a:extLst>
              <a:ext uri="{FF2B5EF4-FFF2-40B4-BE49-F238E27FC236}">
                <a16:creationId xmlns:a16="http://schemas.microsoft.com/office/drawing/2014/main" id="{65174394-4FE8-6A8D-5117-BA2D38CDDA6A}"/>
              </a:ext>
            </a:extLst>
          </p:cNvPr>
          <p:cNvSpPr txBox="1"/>
          <p:nvPr/>
        </p:nvSpPr>
        <p:spPr>
          <a:xfrm>
            <a:off x="6400800" y="2654900"/>
            <a:ext cx="11187137" cy="6555641"/>
          </a:xfrm>
          <a:prstGeom prst="rect">
            <a:avLst/>
          </a:prstGeom>
          <a:noFill/>
        </p:spPr>
        <p:txBody>
          <a:bodyPr wrap="square" rtlCol="0">
            <a:spAutoFit/>
          </a:bodyPr>
          <a:lstStyle/>
          <a:p>
            <a:r>
              <a:rPr lang="en-GB" sz="2800" dirty="0">
                <a:solidFill>
                  <a:schemeClr val="bg1"/>
                </a:solidFill>
              </a:rPr>
              <a:t>1.⁠ ⁠</a:t>
            </a:r>
            <a:r>
              <a:rPr lang="en-US" sz="2800" dirty="0">
                <a:solidFill>
                  <a:schemeClr val="bg1"/>
                </a:solidFill>
              </a:rPr>
              <a:t>Property Valuation: The model can be used to estimate a more data-driven value for specific properties, potentially improving the accuracy of appraisals.</a:t>
            </a:r>
          </a:p>
          <a:p>
            <a:endParaRPr lang="en-US" sz="2800" dirty="0">
              <a:solidFill>
                <a:schemeClr val="bg1"/>
              </a:solidFill>
            </a:endParaRPr>
          </a:p>
          <a:p>
            <a:r>
              <a:rPr lang="en-US" sz="2800" dirty="0">
                <a:solidFill>
                  <a:schemeClr val="bg1"/>
                </a:solidFill>
              </a:rPr>
              <a:t>2. Targeted Investments: By identifying factors influencing price fluctuations (e.g., location, property type), stakeholders can make more informed decisions about which properties might offer the best returns.</a:t>
            </a:r>
          </a:p>
          <a:p>
            <a:endParaRPr lang="en-US" sz="2800" dirty="0">
              <a:solidFill>
                <a:schemeClr val="bg1"/>
              </a:solidFill>
            </a:endParaRPr>
          </a:p>
          <a:p>
            <a:r>
              <a:rPr lang="en-US" sz="2800" dirty="0">
                <a:solidFill>
                  <a:schemeClr val="bg1"/>
                </a:solidFill>
              </a:rPr>
              <a:t>3. Market Segmentation: The analysis might reveal price variations within different segments of the market (e.g., luxury vs. affordable housing). This knowledge allows stakeholders to tailor their strategies to specific market segments.</a:t>
            </a:r>
          </a:p>
          <a:p>
            <a:r>
              <a:rPr lang="en-US" sz="2800" dirty="0">
                <a:solidFill>
                  <a:schemeClr val="bg1"/>
                </a:solidFill>
              </a:rPr>
              <a:t>4. Continuous Improvement: Recommend regularly updating the model with new data to maintain its accuracy and adapt to evolving market conditions.</a:t>
            </a:r>
            <a:endParaRPr lang="en-GB" sz="2800" dirty="0">
              <a:solidFill>
                <a:schemeClr val="bg1"/>
              </a:solidFill>
            </a:endParaRPr>
          </a:p>
        </p:txBody>
      </p:sp>
    </p:spTree>
    <p:extLst>
      <p:ext uri="{BB962C8B-B14F-4D97-AF65-F5344CB8AC3E}">
        <p14:creationId xmlns:p14="http://schemas.microsoft.com/office/powerpoint/2010/main" val="2576096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rot="5288367">
            <a:off x="-5349339" y="175344"/>
            <a:ext cx="13553399" cy="7081651"/>
          </a:xfrm>
          <a:custGeom>
            <a:avLst/>
            <a:gdLst/>
            <a:ahLst/>
            <a:cxnLst/>
            <a:rect l="l" t="t" r="r" b="b"/>
            <a:pathLst>
              <a:path w="13553399" h="7081651">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grpSp>
        <p:nvGrpSpPr>
          <p:cNvPr id="3" name="Group 3"/>
          <p:cNvGrpSpPr/>
          <p:nvPr/>
        </p:nvGrpSpPr>
        <p:grpSpPr>
          <a:xfrm>
            <a:off x="866050" y="1028700"/>
            <a:ext cx="5148157" cy="7722235"/>
            <a:chOff x="0" y="0"/>
            <a:chExt cx="6350000" cy="9525000"/>
          </a:xfrm>
        </p:grpSpPr>
        <p:sp>
          <p:nvSpPr>
            <p:cNvPr id="4" name="Freeform 4"/>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000" r="-50000"/>
              </a:stretch>
            </a:blipFill>
          </p:spPr>
          <p:txBody>
            <a:bodyPr/>
            <a:lstStyle/>
            <a:p>
              <a:endParaRPr lang="LID4096"/>
            </a:p>
          </p:txBody>
        </p:sp>
      </p:grpSp>
      <p:sp>
        <p:nvSpPr>
          <p:cNvPr id="11" name="Freeform 11"/>
          <p:cNvSpPr/>
          <p:nvPr/>
        </p:nvSpPr>
        <p:spPr>
          <a:xfrm>
            <a:off x="12569450" y="54450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LID4096"/>
          </a:p>
        </p:txBody>
      </p:sp>
      <p:sp>
        <p:nvSpPr>
          <p:cNvPr id="26" name="TextBox 26"/>
          <p:cNvSpPr txBox="1"/>
          <p:nvPr/>
        </p:nvSpPr>
        <p:spPr>
          <a:xfrm>
            <a:off x="6567463" y="1494069"/>
            <a:ext cx="7900804" cy="1192035"/>
          </a:xfrm>
          <a:prstGeom prst="rect">
            <a:avLst/>
          </a:prstGeom>
        </p:spPr>
        <p:txBody>
          <a:bodyPr lIns="0" tIns="0" rIns="0" bIns="0" rtlCol="0" anchor="t">
            <a:spAutoFit/>
          </a:bodyPr>
          <a:lstStyle/>
          <a:p>
            <a:pPr marL="0" lvl="0" indent="0" algn="l">
              <a:lnSpc>
                <a:spcPts val="9786"/>
              </a:lnSpc>
              <a:spcBef>
                <a:spcPct val="0"/>
              </a:spcBef>
            </a:pPr>
            <a:r>
              <a:rPr lang="en-US" sz="6990" spc="454" dirty="0">
                <a:solidFill>
                  <a:srgbClr val="FFFFFF"/>
                </a:solidFill>
                <a:latin typeface="Alata"/>
              </a:rPr>
              <a:t>Conclusion</a:t>
            </a:r>
          </a:p>
        </p:txBody>
      </p:sp>
      <p:sp>
        <p:nvSpPr>
          <p:cNvPr id="5" name="TextBox 4">
            <a:extLst>
              <a:ext uri="{FF2B5EF4-FFF2-40B4-BE49-F238E27FC236}">
                <a16:creationId xmlns:a16="http://schemas.microsoft.com/office/drawing/2014/main" id="{D07AC87E-A3C0-B75B-DEE0-34736856677C}"/>
              </a:ext>
            </a:extLst>
          </p:cNvPr>
          <p:cNvSpPr txBox="1"/>
          <p:nvPr/>
        </p:nvSpPr>
        <p:spPr>
          <a:xfrm>
            <a:off x="6705600" y="3086100"/>
            <a:ext cx="10439400" cy="2554545"/>
          </a:xfrm>
          <a:prstGeom prst="rect">
            <a:avLst/>
          </a:prstGeom>
          <a:noFill/>
        </p:spPr>
        <p:txBody>
          <a:bodyPr wrap="square" rtlCol="0">
            <a:spAutoFit/>
          </a:bodyPr>
          <a:lstStyle/>
          <a:p>
            <a:r>
              <a:rPr lang="en-GB" sz="4000" dirty="0">
                <a:solidFill>
                  <a:schemeClr val="bg1"/>
                </a:solidFill>
              </a:rPr>
              <a:t>In conclusion the project's value has reaffirmed how the time series analysis has provided valuable insights into market trends and price as the driver</a:t>
            </a:r>
            <a:endParaRPr lang="en-KE" sz="4000" dirty="0">
              <a:solidFill>
                <a:schemeClr val="bg1"/>
              </a:solidFill>
            </a:endParaRPr>
          </a:p>
        </p:txBody>
      </p:sp>
    </p:spTree>
    <p:extLst>
      <p:ext uri="{BB962C8B-B14F-4D97-AF65-F5344CB8AC3E}">
        <p14:creationId xmlns:p14="http://schemas.microsoft.com/office/powerpoint/2010/main" val="33856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1284157">
            <a:off x="-4903766" y="-786632"/>
            <a:ext cx="11454190" cy="14593204"/>
            <a:chOff x="0" y="0"/>
            <a:chExt cx="3016741" cy="3843478"/>
          </a:xfrm>
        </p:grpSpPr>
        <p:sp>
          <p:nvSpPr>
            <p:cNvPr id="3" name="Freeform 3"/>
            <p:cNvSpPr/>
            <p:nvPr/>
          </p:nvSpPr>
          <p:spPr>
            <a:xfrm>
              <a:off x="0" y="0"/>
              <a:ext cx="3016741" cy="3843478"/>
            </a:xfrm>
            <a:custGeom>
              <a:avLst/>
              <a:gdLst/>
              <a:ahLst/>
              <a:cxnLst/>
              <a:rect l="l" t="t" r="r" b="b"/>
              <a:pathLst>
                <a:path w="3016741" h="3843478">
                  <a:moveTo>
                    <a:pt x="0" y="0"/>
                  </a:moveTo>
                  <a:lnTo>
                    <a:pt x="3016741" y="0"/>
                  </a:lnTo>
                  <a:lnTo>
                    <a:pt x="3016741" y="3843478"/>
                  </a:lnTo>
                  <a:lnTo>
                    <a:pt x="0" y="3843478"/>
                  </a:lnTo>
                  <a:close/>
                </a:path>
              </a:pathLst>
            </a:custGeom>
            <a:solidFill>
              <a:srgbClr val="222222"/>
            </a:solidFill>
          </p:spPr>
          <p:txBody>
            <a:bodyPr/>
            <a:lstStyle/>
            <a:p>
              <a:endParaRPr lang="LID4096"/>
            </a:p>
          </p:txBody>
        </p:sp>
        <p:sp>
          <p:nvSpPr>
            <p:cNvPr id="4" name="TextBox 4"/>
            <p:cNvSpPr txBox="1"/>
            <p:nvPr/>
          </p:nvSpPr>
          <p:spPr>
            <a:xfrm>
              <a:off x="0" y="-38100"/>
              <a:ext cx="3016741" cy="388157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473310" y="5319574"/>
            <a:ext cx="9212958" cy="9109312"/>
          </a:xfrm>
          <a:custGeom>
            <a:avLst/>
            <a:gdLst/>
            <a:ahLst/>
            <a:cxnLst/>
            <a:rect l="l" t="t" r="r" b="b"/>
            <a:pathLst>
              <a:path w="9212958" h="9109312">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6" name="TextBox 6"/>
          <p:cNvSpPr txBox="1"/>
          <p:nvPr/>
        </p:nvSpPr>
        <p:spPr>
          <a:xfrm>
            <a:off x="14127082" y="8530034"/>
            <a:ext cx="2025971" cy="281867"/>
          </a:xfrm>
          <a:prstGeom prst="rect">
            <a:avLst/>
          </a:prstGeom>
        </p:spPr>
        <p:txBody>
          <a:bodyPr lIns="0" tIns="0" rIns="0" bIns="0" rtlCol="0" anchor="t">
            <a:spAutoFit/>
          </a:bodyPr>
          <a:lstStyle/>
          <a:p>
            <a:pPr algn="ctr">
              <a:lnSpc>
                <a:spcPts val="2314"/>
              </a:lnSpc>
              <a:spcBef>
                <a:spcPct val="0"/>
              </a:spcBef>
            </a:pPr>
            <a:r>
              <a:rPr lang="en-US" sz="1652" spc="39">
                <a:solidFill>
                  <a:srgbClr val="FFFFFF"/>
                </a:solidFill>
                <a:latin typeface="Glacial Indifference Italics"/>
              </a:rPr>
              <a:t>Gerente General</a:t>
            </a:r>
          </a:p>
        </p:txBody>
      </p:sp>
      <p:sp>
        <p:nvSpPr>
          <p:cNvPr id="7" name="TextBox 7"/>
          <p:cNvSpPr txBox="1"/>
          <p:nvPr/>
        </p:nvSpPr>
        <p:spPr>
          <a:xfrm>
            <a:off x="8818150" y="3204205"/>
            <a:ext cx="6136317" cy="1094283"/>
          </a:xfrm>
          <a:prstGeom prst="rect">
            <a:avLst/>
          </a:prstGeom>
        </p:spPr>
        <p:txBody>
          <a:bodyPr lIns="0" tIns="0" rIns="0" bIns="0" rtlCol="0" anchor="t">
            <a:spAutoFit/>
          </a:bodyPr>
          <a:lstStyle/>
          <a:p>
            <a:pPr marL="0" lvl="0" indent="0" algn="just">
              <a:lnSpc>
                <a:spcPts val="8985"/>
              </a:lnSpc>
              <a:spcBef>
                <a:spcPct val="0"/>
              </a:spcBef>
            </a:pPr>
            <a:r>
              <a:rPr lang="en-US" sz="6417" spc="417" dirty="0">
                <a:solidFill>
                  <a:srgbClr val="1A1A1A"/>
                </a:solidFill>
                <a:latin typeface="Alata"/>
              </a:rPr>
              <a:t>Thank You</a:t>
            </a:r>
          </a:p>
        </p:txBody>
      </p:sp>
      <p:grpSp>
        <p:nvGrpSpPr>
          <p:cNvPr id="8" name="Group 8"/>
          <p:cNvGrpSpPr/>
          <p:nvPr/>
        </p:nvGrpSpPr>
        <p:grpSpPr>
          <a:xfrm>
            <a:off x="343556" y="314332"/>
            <a:ext cx="7978855" cy="9559897"/>
            <a:chOff x="0" y="0"/>
            <a:chExt cx="8585708" cy="10287000"/>
          </a:xfrm>
        </p:grpSpPr>
        <p:sp>
          <p:nvSpPr>
            <p:cNvPr id="9" name="Freeform 9"/>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t="-2163" b="-2163"/>
              </a:stretch>
            </a:blipFill>
          </p:spPr>
          <p:txBody>
            <a:bodyPr/>
            <a:lstStyle/>
            <a:p>
              <a:endParaRPr lang="LID4096"/>
            </a:p>
          </p:txBody>
        </p:sp>
      </p:grpSp>
      <p:sp>
        <p:nvSpPr>
          <p:cNvPr id="12" name="Freeform 12"/>
          <p:cNvSpPr/>
          <p:nvPr/>
        </p:nvSpPr>
        <p:spPr>
          <a:xfrm>
            <a:off x="231454" y="4920753"/>
            <a:ext cx="422754" cy="422754"/>
          </a:xfrm>
          <a:custGeom>
            <a:avLst/>
            <a:gdLst/>
            <a:ahLst/>
            <a:cxnLst/>
            <a:rect l="l" t="t" r="r" b="b"/>
            <a:pathLst>
              <a:path w="422754" h="422754">
                <a:moveTo>
                  <a:pt x="0" y="0"/>
                </a:moveTo>
                <a:lnTo>
                  <a:pt x="422754" y="0"/>
                </a:lnTo>
                <a:lnTo>
                  <a:pt x="422754" y="422754"/>
                </a:lnTo>
                <a:lnTo>
                  <a:pt x="0" y="4227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LID4096"/>
          </a:p>
        </p:txBody>
      </p:sp>
      <p:sp>
        <p:nvSpPr>
          <p:cNvPr id="13" name="Freeform 13"/>
          <p:cNvSpPr/>
          <p:nvPr/>
        </p:nvSpPr>
        <p:spPr>
          <a:xfrm>
            <a:off x="331416" y="5788545"/>
            <a:ext cx="538840" cy="539081"/>
          </a:xfrm>
          <a:custGeom>
            <a:avLst/>
            <a:gdLst/>
            <a:ahLst/>
            <a:cxnLst/>
            <a:rect l="l" t="t" r="r" b="b"/>
            <a:pathLst>
              <a:path w="538840" h="539081">
                <a:moveTo>
                  <a:pt x="0" y="0"/>
                </a:moveTo>
                <a:lnTo>
                  <a:pt x="538840" y="0"/>
                </a:lnTo>
                <a:lnTo>
                  <a:pt x="538840" y="539081"/>
                </a:lnTo>
                <a:lnTo>
                  <a:pt x="0" y="5390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LID4096"/>
          </a:p>
        </p:txBody>
      </p:sp>
      <p:sp>
        <p:nvSpPr>
          <p:cNvPr id="14" name="Freeform 14"/>
          <p:cNvSpPr/>
          <p:nvPr/>
        </p:nvSpPr>
        <p:spPr>
          <a:xfrm>
            <a:off x="76601" y="5360412"/>
            <a:ext cx="480277" cy="480277"/>
          </a:xfrm>
          <a:custGeom>
            <a:avLst/>
            <a:gdLst/>
            <a:ahLst/>
            <a:cxnLst/>
            <a:rect l="l" t="t" r="r" b="b"/>
            <a:pathLst>
              <a:path w="480277" h="480277">
                <a:moveTo>
                  <a:pt x="0" y="0"/>
                </a:moveTo>
                <a:lnTo>
                  <a:pt x="480277" y="0"/>
                </a:lnTo>
                <a:lnTo>
                  <a:pt x="480277" y="480277"/>
                </a:lnTo>
                <a:lnTo>
                  <a:pt x="0" y="4802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LID4096"/>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TextBox 2"/>
          <p:cNvSpPr txBox="1"/>
          <p:nvPr/>
        </p:nvSpPr>
        <p:spPr>
          <a:xfrm>
            <a:off x="2419048" y="1677421"/>
            <a:ext cx="6349525" cy="1095795"/>
          </a:xfrm>
          <a:prstGeom prst="rect">
            <a:avLst/>
          </a:prstGeom>
        </p:spPr>
        <p:txBody>
          <a:bodyPr lIns="0" tIns="0" rIns="0" bIns="0" rtlCol="0" anchor="t">
            <a:spAutoFit/>
          </a:bodyPr>
          <a:lstStyle/>
          <a:p>
            <a:pPr marL="0" lvl="0" indent="0" algn="l">
              <a:lnSpc>
                <a:spcPts val="8985"/>
              </a:lnSpc>
              <a:spcBef>
                <a:spcPct val="0"/>
              </a:spcBef>
            </a:pPr>
            <a:r>
              <a:rPr lang="en-US" sz="6417" spc="417">
                <a:solidFill>
                  <a:srgbClr val="FFFFFF"/>
                </a:solidFill>
                <a:latin typeface="Alata"/>
              </a:rPr>
              <a:t>Overview</a:t>
            </a:r>
          </a:p>
        </p:txBody>
      </p:sp>
      <p:sp>
        <p:nvSpPr>
          <p:cNvPr id="3" name="Freeform 3"/>
          <p:cNvSpPr/>
          <p:nvPr/>
        </p:nvSpPr>
        <p:spPr>
          <a:xfrm>
            <a:off x="7798922" y="-2705100"/>
            <a:ext cx="7793769" cy="7706089"/>
          </a:xfrm>
          <a:custGeom>
            <a:avLst/>
            <a:gdLst/>
            <a:ahLst/>
            <a:cxnLst/>
            <a:rect l="l" t="t" r="r" b="b"/>
            <a:pathLst>
              <a:path w="7793769" h="770608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4" name="Freeform 4"/>
          <p:cNvSpPr/>
          <p:nvPr/>
        </p:nvSpPr>
        <p:spPr>
          <a:xfrm>
            <a:off x="-5551259" y="2784102"/>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grpSp>
        <p:nvGrpSpPr>
          <p:cNvPr id="5" name="Group 5"/>
          <p:cNvGrpSpPr/>
          <p:nvPr/>
        </p:nvGrpSpPr>
        <p:grpSpPr>
          <a:xfrm>
            <a:off x="9689189" y="0"/>
            <a:ext cx="8603573" cy="10287000"/>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675" r="-39675"/>
              </a:stretch>
            </a:blipFill>
          </p:spPr>
          <p:txBody>
            <a:bodyPr/>
            <a:lstStyle/>
            <a:p>
              <a:endParaRPr lang="LID4096"/>
            </a:p>
          </p:txBody>
        </p:sp>
      </p:grpSp>
      <p:sp>
        <p:nvSpPr>
          <p:cNvPr id="7" name="TextBox 7"/>
          <p:cNvSpPr txBox="1"/>
          <p:nvPr/>
        </p:nvSpPr>
        <p:spPr>
          <a:xfrm>
            <a:off x="1818129" y="3619500"/>
            <a:ext cx="5620603" cy="4271297"/>
          </a:xfrm>
          <a:prstGeom prst="rect">
            <a:avLst/>
          </a:prstGeom>
        </p:spPr>
        <p:txBody>
          <a:bodyPr wrap="square" lIns="0" tIns="0" rIns="0" bIns="0" rtlCol="0" anchor="t">
            <a:spAutoFit/>
          </a:bodyPr>
          <a:lstStyle/>
          <a:p>
            <a:pPr marL="653892" lvl="1" indent="-326946" algn="l">
              <a:lnSpc>
                <a:spcPts val="4240"/>
              </a:lnSpc>
              <a:buFont typeface="Arial"/>
              <a:buChar char="•"/>
            </a:pPr>
            <a:r>
              <a:rPr lang="en-US" sz="3028" spc="215" dirty="0">
                <a:solidFill>
                  <a:srgbClr val="FFFFFF"/>
                </a:solidFill>
                <a:latin typeface="Glacial Indifference"/>
              </a:rPr>
              <a:t>Introduction</a:t>
            </a:r>
          </a:p>
          <a:p>
            <a:pPr marL="653892" lvl="1" indent="-326946" algn="l">
              <a:lnSpc>
                <a:spcPts val="4240"/>
              </a:lnSpc>
              <a:buFont typeface="Arial"/>
              <a:buChar char="•"/>
            </a:pPr>
            <a:r>
              <a:rPr lang="en-US" sz="3028" spc="215" dirty="0">
                <a:solidFill>
                  <a:srgbClr val="FFFFFF"/>
                </a:solidFill>
                <a:latin typeface="Glacial Indifference"/>
              </a:rPr>
              <a:t>Business Understanding</a:t>
            </a:r>
          </a:p>
          <a:p>
            <a:pPr marL="653892" lvl="1" indent="-326946" algn="l">
              <a:lnSpc>
                <a:spcPts val="4240"/>
              </a:lnSpc>
              <a:buFont typeface="Arial"/>
              <a:buChar char="•"/>
            </a:pPr>
            <a:r>
              <a:rPr lang="en-US" sz="3028" spc="215" dirty="0">
                <a:solidFill>
                  <a:srgbClr val="FFFFFF"/>
                </a:solidFill>
                <a:latin typeface="Glacial Indifference"/>
              </a:rPr>
              <a:t>Objectives</a:t>
            </a:r>
          </a:p>
          <a:p>
            <a:pPr marL="653892" lvl="1" indent="-326946" algn="l">
              <a:lnSpc>
                <a:spcPts val="4240"/>
              </a:lnSpc>
              <a:buFont typeface="Arial"/>
              <a:buChar char="•"/>
            </a:pPr>
            <a:r>
              <a:rPr lang="en-US" sz="3028" spc="215" dirty="0">
                <a:solidFill>
                  <a:srgbClr val="FFFFFF"/>
                </a:solidFill>
                <a:latin typeface="Glacial Indifference"/>
              </a:rPr>
              <a:t>Exploratory Data Analysis</a:t>
            </a:r>
          </a:p>
          <a:p>
            <a:pPr marL="653892" lvl="1" indent="-326946" algn="l">
              <a:lnSpc>
                <a:spcPts val="4240"/>
              </a:lnSpc>
              <a:buFont typeface="Arial"/>
              <a:buChar char="•"/>
            </a:pPr>
            <a:r>
              <a:rPr lang="en-US" sz="3028" spc="215" dirty="0">
                <a:solidFill>
                  <a:srgbClr val="FFFFFF"/>
                </a:solidFill>
                <a:latin typeface="Glacial Indifference"/>
              </a:rPr>
              <a:t>Modelling</a:t>
            </a:r>
          </a:p>
          <a:p>
            <a:pPr marL="653892" lvl="1" indent="-326946" algn="l">
              <a:lnSpc>
                <a:spcPts val="4240"/>
              </a:lnSpc>
              <a:buFont typeface="Arial"/>
              <a:buChar char="•"/>
            </a:pPr>
            <a:r>
              <a:rPr lang="en-US" sz="3028" spc="215" dirty="0">
                <a:solidFill>
                  <a:srgbClr val="FFFFFF"/>
                </a:solidFill>
                <a:latin typeface="Glacial Indifference"/>
              </a:rPr>
              <a:t>Findings</a:t>
            </a:r>
          </a:p>
          <a:p>
            <a:pPr marL="653892" lvl="1" indent="-326946" algn="l">
              <a:lnSpc>
                <a:spcPts val="4240"/>
              </a:lnSpc>
              <a:buFont typeface="Arial"/>
              <a:buChar char="•"/>
            </a:pPr>
            <a:r>
              <a:rPr lang="en-US" sz="3028" spc="215" dirty="0">
                <a:solidFill>
                  <a:srgbClr val="FFFFFF"/>
                </a:solidFill>
                <a:latin typeface="Glacial Indifference"/>
              </a:rPr>
              <a:t>Recommendations</a:t>
            </a:r>
          </a:p>
          <a:p>
            <a:pPr marL="653892" lvl="1" indent="-326946" algn="l">
              <a:lnSpc>
                <a:spcPts val="4240"/>
              </a:lnSpc>
              <a:buFont typeface="Arial"/>
              <a:buChar char="•"/>
            </a:pPr>
            <a:r>
              <a:rPr lang="en-US" sz="3028" spc="215" dirty="0">
                <a:solidFill>
                  <a:srgbClr val="FFFFFF"/>
                </a:solidFill>
                <a:latin typeface="Glacial Indifference"/>
              </a:rPr>
              <a:t>Conclusion</a:t>
            </a:r>
          </a:p>
        </p:txBody>
      </p:sp>
      <p:sp>
        <p:nvSpPr>
          <p:cNvPr id="8" name="TextBox 8"/>
          <p:cNvSpPr txBox="1"/>
          <p:nvPr/>
        </p:nvSpPr>
        <p:spPr>
          <a:xfrm>
            <a:off x="7530353" y="3619500"/>
            <a:ext cx="683851" cy="4271297"/>
          </a:xfrm>
          <a:prstGeom prst="rect">
            <a:avLst/>
          </a:prstGeom>
        </p:spPr>
        <p:txBody>
          <a:bodyPr lIns="0" tIns="0" rIns="0" bIns="0" rtlCol="0" anchor="t">
            <a:spAutoFit/>
          </a:bodyPr>
          <a:lstStyle/>
          <a:p>
            <a:pPr algn="ctr">
              <a:lnSpc>
                <a:spcPts val="4240"/>
              </a:lnSpc>
            </a:pPr>
            <a:r>
              <a:rPr lang="en-US" sz="3028" spc="215" dirty="0">
                <a:solidFill>
                  <a:srgbClr val="FFFFFF"/>
                </a:solidFill>
                <a:latin typeface="Glacial Indifference Bold"/>
              </a:rPr>
              <a:t>01</a:t>
            </a:r>
          </a:p>
          <a:p>
            <a:pPr algn="ctr">
              <a:lnSpc>
                <a:spcPts val="4240"/>
              </a:lnSpc>
            </a:pPr>
            <a:r>
              <a:rPr lang="en-US" sz="3028" spc="215" dirty="0">
                <a:solidFill>
                  <a:srgbClr val="FFFFFF"/>
                </a:solidFill>
                <a:latin typeface="Glacial Indifference Bold"/>
              </a:rPr>
              <a:t>02</a:t>
            </a:r>
          </a:p>
          <a:p>
            <a:pPr algn="ctr">
              <a:lnSpc>
                <a:spcPts val="4240"/>
              </a:lnSpc>
            </a:pPr>
            <a:r>
              <a:rPr lang="en-US" sz="3028" spc="215" dirty="0">
                <a:solidFill>
                  <a:srgbClr val="FFFFFF"/>
                </a:solidFill>
                <a:latin typeface="Glacial Indifference Bold"/>
              </a:rPr>
              <a:t>03</a:t>
            </a:r>
          </a:p>
          <a:p>
            <a:pPr algn="ctr">
              <a:lnSpc>
                <a:spcPts val="4240"/>
              </a:lnSpc>
            </a:pPr>
            <a:r>
              <a:rPr lang="en-US" sz="3028" spc="215" dirty="0">
                <a:solidFill>
                  <a:srgbClr val="FFFFFF"/>
                </a:solidFill>
                <a:latin typeface="Glacial Indifference Bold"/>
              </a:rPr>
              <a:t>04</a:t>
            </a:r>
          </a:p>
          <a:p>
            <a:pPr algn="ctr">
              <a:lnSpc>
                <a:spcPts val="4240"/>
              </a:lnSpc>
            </a:pPr>
            <a:r>
              <a:rPr lang="en-US" sz="3028" spc="215" dirty="0">
                <a:solidFill>
                  <a:srgbClr val="FFFFFF"/>
                </a:solidFill>
                <a:latin typeface="Glacial Indifference Bold"/>
              </a:rPr>
              <a:t>05</a:t>
            </a:r>
          </a:p>
          <a:p>
            <a:pPr algn="ctr">
              <a:lnSpc>
                <a:spcPts val="4240"/>
              </a:lnSpc>
            </a:pPr>
            <a:r>
              <a:rPr lang="en-US" sz="3028" spc="215" dirty="0">
                <a:solidFill>
                  <a:srgbClr val="FFFFFF"/>
                </a:solidFill>
                <a:latin typeface="Glacial Indifference Bold"/>
              </a:rPr>
              <a:t>06</a:t>
            </a:r>
          </a:p>
          <a:p>
            <a:pPr algn="ctr">
              <a:lnSpc>
                <a:spcPts val="4240"/>
              </a:lnSpc>
            </a:pPr>
            <a:r>
              <a:rPr lang="en-US" sz="3028" spc="215" dirty="0">
                <a:solidFill>
                  <a:srgbClr val="FFFFFF"/>
                </a:solidFill>
                <a:latin typeface="Glacial Indifference Bold"/>
              </a:rPr>
              <a:t>07</a:t>
            </a:r>
          </a:p>
          <a:p>
            <a:pPr algn="ctr">
              <a:lnSpc>
                <a:spcPts val="4240"/>
              </a:lnSpc>
            </a:pPr>
            <a:r>
              <a:rPr lang="en-US" sz="3028" spc="215" dirty="0">
                <a:solidFill>
                  <a:srgbClr val="FFFFFF"/>
                </a:solidFill>
                <a:latin typeface="Glacial Indifference Bold"/>
              </a:rPr>
              <a:t>08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8016987" y="5337502"/>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4" name="Freeform 4"/>
          <p:cNvSpPr/>
          <p:nvPr/>
        </p:nvSpPr>
        <p:spPr>
          <a:xfrm>
            <a:off x="0" y="-7939"/>
            <a:ext cx="13726420" cy="10294939"/>
          </a:xfrm>
          <a:custGeom>
            <a:avLst/>
            <a:gdLst/>
            <a:ahLst/>
            <a:cxnLst/>
            <a:rect l="l" t="t" r="r" b="b"/>
            <a:pathLst>
              <a:path w="13726420" h="10294939">
                <a:moveTo>
                  <a:pt x="0" y="0"/>
                </a:moveTo>
                <a:lnTo>
                  <a:pt x="13726420" y="0"/>
                </a:lnTo>
                <a:lnTo>
                  <a:pt x="13726420" y="10294939"/>
                </a:lnTo>
                <a:lnTo>
                  <a:pt x="0" y="10294939"/>
                </a:lnTo>
                <a:lnTo>
                  <a:pt x="0" y="0"/>
                </a:lnTo>
                <a:close/>
              </a:path>
            </a:pathLst>
          </a:custGeom>
          <a:blipFill>
            <a:blip r:embed="rId4"/>
            <a:stretch>
              <a:fillRect l="-24241" t="-12119" b="-12119"/>
            </a:stretch>
          </a:blipFill>
        </p:spPr>
        <p:txBody>
          <a:bodyPr/>
          <a:lstStyle/>
          <a:p>
            <a:endParaRPr lang="LID4096"/>
          </a:p>
        </p:txBody>
      </p:sp>
      <p:sp>
        <p:nvSpPr>
          <p:cNvPr id="5" name="Freeform 5"/>
          <p:cNvSpPr/>
          <p:nvPr/>
        </p:nvSpPr>
        <p:spPr>
          <a:xfrm>
            <a:off x="1355821" y="2014458"/>
            <a:ext cx="11821423" cy="6646089"/>
          </a:xfrm>
          <a:custGeom>
            <a:avLst/>
            <a:gdLst/>
            <a:ahLst/>
            <a:cxnLst/>
            <a:rect l="l" t="t" r="r" b="b"/>
            <a:pathLst>
              <a:path w="11821423" h="6646089">
                <a:moveTo>
                  <a:pt x="0" y="0"/>
                </a:moveTo>
                <a:lnTo>
                  <a:pt x="11821423" y="0"/>
                </a:lnTo>
                <a:lnTo>
                  <a:pt x="11821423" y="6646089"/>
                </a:lnTo>
                <a:lnTo>
                  <a:pt x="0" y="66460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LID4096"/>
          </a:p>
        </p:txBody>
      </p:sp>
      <p:sp>
        <p:nvSpPr>
          <p:cNvPr id="6" name="TextBox 6"/>
          <p:cNvSpPr txBox="1"/>
          <p:nvPr/>
        </p:nvSpPr>
        <p:spPr>
          <a:xfrm>
            <a:off x="2456584" y="4270114"/>
            <a:ext cx="9619897" cy="3922484"/>
          </a:xfrm>
          <a:prstGeom prst="rect">
            <a:avLst/>
          </a:prstGeom>
        </p:spPr>
        <p:txBody>
          <a:bodyPr lIns="0" tIns="0" rIns="0" bIns="0" rtlCol="0" anchor="t">
            <a:spAutoFit/>
          </a:bodyPr>
          <a:lstStyle/>
          <a:p>
            <a:pPr algn="l"/>
            <a:r>
              <a:rPr lang="en-GB" sz="2800" i="0" dirty="0">
                <a:solidFill>
                  <a:schemeClr val="bg1"/>
                </a:solidFill>
                <a:effectLst/>
                <a:latin typeface="Glacial Indifference" panose="020B0604020202020204" charset="0"/>
              </a:rPr>
              <a:t>This project aims to accurately predict future prices which have a significant implications for buyers, sellers, and investors. The project uses time series analysis, for unravelling trends and patterns within sequential data. </a:t>
            </a:r>
          </a:p>
          <a:p>
            <a:pPr algn="l"/>
            <a:endParaRPr lang="en-GB" sz="2800" dirty="0">
              <a:solidFill>
                <a:schemeClr val="bg1"/>
              </a:solidFill>
              <a:latin typeface="Glacial Indifference" panose="020B0604020202020204" charset="0"/>
            </a:endParaRPr>
          </a:p>
          <a:p>
            <a:pPr algn="l"/>
            <a:r>
              <a:rPr lang="en-GB" sz="2800" i="0" dirty="0">
                <a:solidFill>
                  <a:schemeClr val="bg1"/>
                </a:solidFill>
                <a:effectLst/>
                <a:latin typeface="Glacial Indifference" panose="020B0604020202020204" charset="0"/>
              </a:rPr>
              <a:t>We leverage historical real estate price data, and aim to develop a robust forecasting model capable of predicting future values with greater accuracy.</a:t>
            </a:r>
          </a:p>
          <a:p>
            <a:pPr algn="l">
              <a:lnSpc>
                <a:spcPts val="3960"/>
              </a:lnSpc>
              <a:spcBef>
                <a:spcPct val="0"/>
              </a:spcBef>
            </a:pPr>
            <a:endParaRPr lang="en-US" sz="2828" spc="200" dirty="0">
              <a:solidFill>
                <a:srgbClr val="FFFFFF"/>
              </a:solidFill>
              <a:latin typeface="Glacial Indifference"/>
            </a:endParaRPr>
          </a:p>
        </p:txBody>
      </p:sp>
      <p:sp>
        <p:nvSpPr>
          <p:cNvPr id="7" name="TextBox 7"/>
          <p:cNvSpPr txBox="1"/>
          <p:nvPr/>
        </p:nvSpPr>
        <p:spPr>
          <a:xfrm>
            <a:off x="2590800" y="2643661"/>
            <a:ext cx="6215309" cy="1065997"/>
          </a:xfrm>
          <a:prstGeom prst="rect">
            <a:avLst/>
          </a:prstGeom>
        </p:spPr>
        <p:txBody>
          <a:bodyPr wrap="square" lIns="0" tIns="0" rIns="0" bIns="0" rtlCol="0" anchor="t">
            <a:spAutoFit/>
          </a:bodyPr>
          <a:lstStyle/>
          <a:p>
            <a:pPr marL="0" lvl="0" indent="0" algn="l">
              <a:lnSpc>
                <a:spcPts val="8985"/>
              </a:lnSpc>
              <a:spcBef>
                <a:spcPct val="0"/>
              </a:spcBef>
            </a:pPr>
            <a:r>
              <a:rPr lang="en-US" sz="6417" spc="417" dirty="0">
                <a:solidFill>
                  <a:srgbClr val="FFFFFF"/>
                </a:solidFill>
                <a:latin typeface="Alata"/>
              </a:rPr>
              <a:t>Introduction</a:t>
            </a:r>
          </a:p>
        </p:txBody>
      </p:sp>
      <p:sp>
        <p:nvSpPr>
          <p:cNvPr id="8" name="Freeform 8"/>
          <p:cNvSpPr/>
          <p:nvPr/>
        </p:nvSpPr>
        <p:spPr>
          <a:xfrm>
            <a:off x="7812739" y="2942844"/>
            <a:ext cx="5364505" cy="5717703"/>
          </a:xfrm>
          <a:custGeom>
            <a:avLst/>
            <a:gdLst/>
            <a:ahLst/>
            <a:cxnLst/>
            <a:rect l="l" t="t" r="r" b="b"/>
            <a:pathLst>
              <a:path w="5364505" h="5717703">
                <a:moveTo>
                  <a:pt x="0" y="0"/>
                </a:moveTo>
                <a:lnTo>
                  <a:pt x="5364505" y="0"/>
                </a:lnTo>
                <a:lnTo>
                  <a:pt x="5364505" y="5717703"/>
                </a:lnTo>
                <a:lnTo>
                  <a:pt x="0" y="5717703"/>
                </a:lnTo>
                <a:lnTo>
                  <a:pt x="0" y="0"/>
                </a:lnTo>
                <a:close/>
              </a:path>
            </a:pathLst>
          </a:custGeom>
          <a:blipFill>
            <a:blip r:embed="rId2">
              <a:alphaModFix amt="9999"/>
              <a:extLst>
                <a:ext uri="{96DAC541-7B7A-43D3-8B79-37D633B846F1}">
                  <asvg:svgBlip xmlns:asvg="http://schemas.microsoft.com/office/drawing/2016/SVG/main" r:embed="rId3"/>
                </a:ext>
              </a:extLst>
            </a:blip>
            <a:stretch>
              <a:fillRect r="-61565" b="-49879"/>
            </a:stretch>
          </a:blipFill>
          <a:ln cap="sq">
            <a:noFill/>
            <a:prstDash val="solid"/>
            <a:miter/>
          </a:ln>
        </p:spPr>
        <p:txBody>
          <a:bodyPr/>
          <a:lstStyle/>
          <a:p>
            <a:endParaRPr lang="LID4096"/>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2362200" y="2857500"/>
            <a:ext cx="14249400" cy="4340932"/>
          </a:xfrm>
          <a:prstGeom prst="rect">
            <a:avLst/>
          </a:prstGeom>
        </p:spPr>
        <p:txBody>
          <a:bodyPr wrap="square" lIns="0" tIns="0" rIns="0" bIns="0" rtlCol="0" anchor="t">
            <a:spAutoFit/>
          </a:bodyPr>
          <a:lstStyle/>
          <a:p>
            <a:pPr algn="l">
              <a:lnSpc>
                <a:spcPts val="3421"/>
              </a:lnSpc>
              <a:spcBef>
                <a:spcPct val="0"/>
              </a:spcBef>
            </a:pPr>
            <a:r>
              <a:rPr lang="en-GB" sz="2800" spc="173" dirty="0">
                <a:solidFill>
                  <a:srgbClr val="1A1A1A"/>
                </a:solidFill>
                <a:latin typeface="Glacial Indifference"/>
              </a:rPr>
              <a:t>The real estate market is complex and influenced by numerous factors, making the identification of prime investment locations a significant challenge. Traditional methods often rely on limited data and subjective expertise, leading to inconsistencies and reduced decision-making power.</a:t>
            </a:r>
          </a:p>
          <a:p>
            <a:pPr algn="l">
              <a:lnSpc>
                <a:spcPts val="3421"/>
              </a:lnSpc>
              <a:spcBef>
                <a:spcPct val="0"/>
              </a:spcBef>
            </a:pPr>
            <a:endParaRPr lang="en-GB" sz="2800" spc="173" dirty="0">
              <a:solidFill>
                <a:srgbClr val="1A1A1A"/>
              </a:solidFill>
              <a:latin typeface="Glacial Indifference"/>
            </a:endParaRPr>
          </a:p>
          <a:p>
            <a:pPr algn="l">
              <a:lnSpc>
                <a:spcPts val="3421"/>
              </a:lnSpc>
              <a:spcBef>
                <a:spcPct val="0"/>
              </a:spcBef>
            </a:pPr>
            <a:r>
              <a:rPr lang="en-GB" sz="2800" spc="173" dirty="0">
                <a:solidFill>
                  <a:srgbClr val="1A1A1A"/>
                </a:solidFill>
                <a:latin typeface="Glacial Indifference"/>
              </a:rPr>
              <a:t>This project aims to develop a robust and data-driven model to identify the top 5 best zip codes for real estate investment. The model will leverage advanced analytics and machine learning techniques to </a:t>
            </a:r>
            <a:r>
              <a:rPr lang="en-GB" sz="2800" spc="173" dirty="0" err="1">
                <a:solidFill>
                  <a:srgbClr val="1A1A1A"/>
                </a:solidFill>
                <a:latin typeface="Glacial Indifference"/>
              </a:rPr>
              <a:t>analyze</a:t>
            </a:r>
            <a:r>
              <a:rPr lang="en-GB" sz="2800" spc="173" dirty="0">
                <a:solidFill>
                  <a:srgbClr val="1A1A1A"/>
                </a:solidFill>
                <a:latin typeface="Glacial Indifference"/>
              </a:rPr>
              <a:t> historical data on property characteristics, market trends, and economic indicators, providing clear and actionable insights for strategic investment decisions.</a:t>
            </a:r>
            <a:endParaRPr lang="en-US" sz="2800" spc="173" dirty="0">
              <a:solidFill>
                <a:srgbClr val="1A1A1A"/>
              </a:solidFill>
              <a:latin typeface="Glacial Indifference"/>
            </a:endParaRPr>
          </a:p>
        </p:txBody>
      </p:sp>
      <p:sp>
        <p:nvSpPr>
          <p:cNvPr id="3" name="Freeform 3"/>
          <p:cNvSpPr/>
          <p:nvPr/>
        </p:nvSpPr>
        <p:spPr>
          <a:xfrm>
            <a:off x="-1905000" y="3771900"/>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4" name="Freeform 4"/>
          <p:cNvSpPr/>
          <p:nvPr/>
        </p:nvSpPr>
        <p:spPr>
          <a:xfrm>
            <a:off x="13681521" y="-230850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8" name="TextBox 8"/>
          <p:cNvSpPr txBox="1"/>
          <p:nvPr/>
        </p:nvSpPr>
        <p:spPr>
          <a:xfrm>
            <a:off x="2258740" y="1387942"/>
            <a:ext cx="14033752" cy="990528"/>
          </a:xfrm>
          <a:prstGeom prst="rect">
            <a:avLst/>
          </a:prstGeom>
        </p:spPr>
        <p:txBody>
          <a:bodyPr wrap="square" lIns="0" tIns="0" rIns="0" bIns="0" rtlCol="0" anchor="t">
            <a:spAutoFit/>
          </a:bodyPr>
          <a:lstStyle/>
          <a:p>
            <a:pPr marL="0" lvl="0" indent="0" algn="l">
              <a:lnSpc>
                <a:spcPts val="8985"/>
              </a:lnSpc>
              <a:spcBef>
                <a:spcPct val="0"/>
              </a:spcBef>
            </a:pPr>
            <a:r>
              <a:rPr lang="en-US" sz="4000" b="1" spc="417" dirty="0">
                <a:solidFill>
                  <a:srgbClr val="1A1A1A"/>
                </a:solidFill>
                <a:latin typeface="Alata"/>
              </a:rPr>
              <a:t>Business Understanding and 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flipH="1">
            <a:off x="-77776" y="992481"/>
            <a:ext cx="18288000" cy="9343505"/>
          </a:xfrm>
          <a:custGeom>
            <a:avLst/>
            <a:gdLst/>
            <a:ahLst/>
            <a:cxnLst/>
            <a:rect l="l" t="t" r="r" b="b"/>
            <a:pathLst>
              <a:path w="18288000" h="9343505">
                <a:moveTo>
                  <a:pt x="18288000" y="0"/>
                </a:moveTo>
                <a:lnTo>
                  <a:pt x="0" y="0"/>
                </a:lnTo>
                <a:lnTo>
                  <a:pt x="0" y="9343505"/>
                </a:lnTo>
                <a:lnTo>
                  <a:pt x="18288000" y="9343505"/>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29" name="TextBox 29"/>
          <p:cNvSpPr txBox="1"/>
          <p:nvPr/>
        </p:nvSpPr>
        <p:spPr>
          <a:xfrm>
            <a:off x="1266628" y="1231305"/>
            <a:ext cx="7799596" cy="1095795"/>
          </a:xfrm>
          <a:prstGeom prst="rect">
            <a:avLst/>
          </a:prstGeom>
        </p:spPr>
        <p:txBody>
          <a:bodyPr lIns="0" tIns="0" rIns="0" bIns="0" rtlCol="0" anchor="t">
            <a:spAutoFit/>
          </a:bodyPr>
          <a:lstStyle/>
          <a:p>
            <a:pPr marL="0" lvl="0" indent="0" algn="l">
              <a:lnSpc>
                <a:spcPts val="8985"/>
              </a:lnSpc>
              <a:spcBef>
                <a:spcPct val="0"/>
              </a:spcBef>
            </a:pPr>
            <a:r>
              <a:rPr lang="en-US" sz="6417" spc="417" dirty="0">
                <a:solidFill>
                  <a:srgbClr val="FFFFFF"/>
                </a:solidFill>
                <a:latin typeface="Alata"/>
              </a:rPr>
              <a:t>Objectives</a:t>
            </a:r>
          </a:p>
        </p:txBody>
      </p:sp>
      <p:sp>
        <p:nvSpPr>
          <p:cNvPr id="30" name="TextBox 30"/>
          <p:cNvSpPr txBox="1"/>
          <p:nvPr/>
        </p:nvSpPr>
        <p:spPr>
          <a:xfrm>
            <a:off x="1228528" y="2917249"/>
            <a:ext cx="12954000" cy="4452501"/>
          </a:xfrm>
          <a:prstGeom prst="rect">
            <a:avLst/>
          </a:prstGeom>
        </p:spPr>
        <p:txBody>
          <a:bodyPr wrap="square" lIns="0" tIns="0" rIns="0" bIns="0" rtlCol="0" anchor="t">
            <a:spAutoFit/>
          </a:bodyPr>
          <a:lstStyle/>
          <a:p>
            <a:pPr marL="514350" indent="-514350" algn="l">
              <a:lnSpc>
                <a:spcPct val="150000"/>
              </a:lnSpc>
              <a:buFont typeface="+mj-lt"/>
              <a:buAutoNum type="arabicPeriod"/>
            </a:pPr>
            <a:r>
              <a:rPr lang="en-GB" sz="2800" spc="186" dirty="0">
                <a:solidFill>
                  <a:srgbClr val="FFFFFF"/>
                </a:solidFill>
                <a:latin typeface="Glacial Indifference"/>
              </a:rPr>
              <a:t>Provide a valuable and accurate predictive time series model with improved accuracy for stakeholders in the real estate industry.</a:t>
            </a:r>
          </a:p>
          <a:p>
            <a:pPr marL="514350" indent="-514350" algn="l">
              <a:lnSpc>
                <a:spcPct val="150000"/>
              </a:lnSpc>
              <a:buFont typeface="+mj-lt"/>
              <a:buAutoNum type="arabicPeriod"/>
            </a:pPr>
            <a:r>
              <a:rPr lang="en-GB" sz="2800" spc="186" dirty="0">
                <a:solidFill>
                  <a:srgbClr val="FFFFFF"/>
                </a:solidFill>
                <a:latin typeface="Glacial Indifference"/>
              </a:rPr>
              <a:t>Identify the most significant factors influencing property values in real Estate.</a:t>
            </a:r>
          </a:p>
          <a:p>
            <a:pPr marL="514350" indent="-514350" algn="l">
              <a:lnSpc>
                <a:spcPct val="150000"/>
              </a:lnSpc>
              <a:buFont typeface="+mj-lt"/>
              <a:buAutoNum type="arabicPeriod"/>
            </a:pPr>
            <a:r>
              <a:rPr lang="en-GB" sz="2800" spc="186" dirty="0">
                <a:solidFill>
                  <a:srgbClr val="FFFFFF"/>
                </a:solidFill>
                <a:latin typeface="Glacial Indifference"/>
              </a:rPr>
              <a:t>To achieve stationarity in the real estate price data which is crucial for many forecasting models.</a:t>
            </a:r>
          </a:p>
          <a:p>
            <a:pPr marL="514350" indent="-514350" algn="l">
              <a:lnSpc>
                <a:spcPct val="150000"/>
              </a:lnSpc>
              <a:buFont typeface="+mj-lt"/>
              <a:buAutoNum type="arabicPeriod"/>
            </a:pPr>
            <a:r>
              <a:rPr lang="en-GB" sz="2800" spc="186" dirty="0">
                <a:solidFill>
                  <a:srgbClr val="FFFFFF"/>
                </a:solidFill>
                <a:latin typeface="Glacial Indifference"/>
              </a:rPr>
              <a:t>To identify and account for potential trends in the real estate market:</a:t>
            </a:r>
            <a:endParaRPr lang="en-US" sz="2800" spc="186" dirty="0">
              <a:solidFill>
                <a:srgbClr val="FFFFFF"/>
              </a:solidFill>
              <a:latin typeface="Glacial Indifferen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11E"/>
        </a:solidFill>
        <a:effectLst/>
      </p:bgPr>
    </p:bg>
    <p:spTree>
      <p:nvGrpSpPr>
        <p:cNvPr id="1" name=""/>
        <p:cNvGrpSpPr/>
        <p:nvPr/>
      </p:nvGrpSpPr>
      <p:grpSpPr>
        <a:xfrm>
          <a:off x="0" y="0"/>
          <a:ext cx="0" cy="0"/>
          <a:chOff x="0" y="0"/>
          <a:chExt cx="0" cy="0"/>
        </a:xfrm>
      </p:grpSpPr>
      <p:sp>
        <p:nvSpPr>
          <p:cNvPr id="2" name="Freeform 2"/>
          <p:cNvSpPr/>
          <p:nvPr/>
        </p:nvSpPr>
        <p:spPr>
          <a:xfrm>
            <a:off x="-1219200" y="3713680"/>
            <a:ext cx="9379701" cy="980998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
        <p:nvSpPr>
          <p:cNvPr id="3" name="Freeform 3"/>
          <p:cNvSpPr/>
          <p:nvPr/>
        </p:nvSpPr>
        <p:spPr>
          <a:xfrm rot="-3860225">
            <a:off x="9360976" y="-2723551"/>
            <a:ext cx="5813961" cy="6840900"/>
          </a:xfrm>
          <a:custGeom>
            <a:avLst/>
            <a:gdLst/>
            <a:ahLst/>
            <a:cxnLst/>
            <a:rect l="l" t="t" r="r" b="b"/>
            <a:pathLst>
              <a:path w="5813961" h="5748554">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a:p>
        </p:txBody>
      </p:sp>
      <p:sp>
        <p:nvSpPr>
          <p:cNvPr id="26" name="TextBox 26"/>
          <p:cNvSpPr txBox="1"/>
          <p:nvPr/>
        </p:nvSpPr>
        <p:spPr>
          <a:xfrm>
            <a:off x="723560" y="2449428"/>
            <a:ext cx="12192000" cy="6127383"/>
          </a:xfrm>
          <a:prstGeom prst="rect">
            <a:avLst/>
          </a:prstGeom>
        </p:spPr>
        <p:txBody>
          <a:bodyPr wrap="square" lIns="0" tIns="0" rIns="0" bIns="0" rtlCol="0" anchor="t">
            <a:spAutoFit/>
          </a:bodyPr>
          <a:lstStyle/>
          <a:p>
            <a:pPr algn="l">
              <a:lnSpc>
                <a:spcPct val="150000"/>
              </a:lnSpc>
              <a:spcBef>
                <a:spcPct val="0"/>
              </a:spcBef>
            </a:pPr>
            <a:r>
              <a:rPr lang="en-US" sz="2800" spc="133" dirty="0">
                <a:solidFill>
                  <a:schemeClr val="bg1"/>
                </a:solidFill>
                <a:latin typeface="Glacial Indifference"/>
              </a:rPr>
              <a:t>We have conducted the explanatory data analysis to check on the trends of the historical data set. From the graphs shown below, here are the observations made:</a:t>
            </a:r>
          </a:p>
          <a:p>
            <a:pPr marL="457200" indent="-457200" algn="l">
              <a:lnSpc>
                <a:spcPct val="150000"/>
              </a:lnSpc>
              <a:spcBef>
                <a:spcPct val="0"/>
              </a:spcBef>
              <a:buFont typeface="+mj-lt"/>
              <a:buAutoNum type="arabicPeriod"/>
            </a:pPr>
            <a:r>
              <a:rPr lang="en-US" sz="2800" spc="133" dirty="0">
                <a:solidFill>
                  <a:schemeClr val="bg1"/>
                </a:solidFill>
                <a:latin typeface="Glacial Indifference"/>
              </a:rPr>
              <a:t>The sales prices have a right skew with majority of the houses selling at 2.5M to 3M (Graph I)</a:t>
            </a:r>
          </a:p>
          <a:p>
            <a:pPr marL="457200" indent="-457200" algn="l">
              <a:lnSpc>
                <a:spcPct val="150000"/>
              </a:lnSpc>
              <a:spcBef>
                <a:spcPct val="0"/>
              </a:spcBef>
              <a:buFont typeface="+mj-lt"/>
              <a:buAutoNum type="arabicPeriod"/>
            </a:pPr>
            <a:r>
              <a:rPr lang="en-US" sz="2800" spc="133" dirty="0">
                <a:solidFill>
                  <a:schemeClr val="bg1"/>
                </a:solidFill>
                <a:latin typeface="Glacial Indifference"/>
              </a:rPr>
              <a:t>There has been an upward trend in the prices in the value of properties over time (Graph II)</a:t>
            </a:r>
          </a:p>
          <a:p>
            <a:pPr marL="457200" indent="-457200" algn="l">
              <a:lnSpc>
                <a:spcPct val="150000"/>
              </a:lnSpc>
              <a:spcBef>
                <a:spcPct val="0"/>
              </a:spcBef>
              <a:buFont typeface="+mj-lt"/>
              <a:buAutoNum type="arabicPeriod"/>
            </a:pPr>
            <a:r>
              <a:rPr lang="en-US" sz="2800" spc="133" dirty="0">
                <a:solidFill>
                  <a:schemeClr val="bg1"/>
                </a:solidFill>
                <a:latin typeface="Glacial Indifference"/>
              </a:rPr>
              <a:t>The dataset is stationary which means that the statistical properties of the dataset do not change overtime (Graph III)</a:t>
            </a:r>
          </a:p>
          <a:p>
            <a:pPr marL="457200" indent="-457200" algn="l">
              <a:lnSpc>
                <a:spcPts val="2634"/>
              </a:lnSpc>
              <a:spcBef>
                <a:spcPct val="0"/>
              </a:spcBef>
              <a:buFont typeface="+mj-lt"/>
              <a:buAutoNum type="arabicPeriod"/>
            </a:pPr>
            <a:endParaRPr lang="en-US" sz="1881" spc="133" dirty="0">
              <a:solidFill>
                <a:srgbClr val="191919"/>
              </a:solidFill>
              <a:latin typeface="Glacial Indifference"/>
            </a:endParaRPr>
          </a:p>
        </p:txBody>
      </p:sp>
      <p:sp>
        <p:nvSpPr>
          <p:cNvPr id="28" name="TextBox 28"/>
          <p:cNvSpPr txBox="1"/>
          <p:nvPr/>
        </p:nvSpPr>
        <p:spPr>
          <a:xfrm>
            <a:off x="696685" y="612320"/>
            <a:ext cx="12245750" cy="1065997"/>
          </a:xfrm>
          <a:prstGeom prst="rect">
            <a:avLst/>
          </a:prstGeom>
        </p:spPr>
        <p:txBody>
          <a:bodyPr wrap="square" lIns="0" tIns="0" rIns="0" bIns="0" rtlCol="0" anchor="t">
            <a:spAutoFit/>
          </a:bodyPr>
          <a:lstStyle/>
          <a:p>
            <a:pPr marL="0" lvl="0" indent="0" algn="l">
              <a:lnSpc>
                <a:spcPts val="8985"/>
              </a:lnSpc>
              <a:spcBef>
                <a:spcPct val="0"/>
              </a:spcBef>
            </a:pPr>
            <a:r>
              <a:rPr lang="en-US" sz="6417" spc="417" dirty="0">
                <a:solidFill>
                  <a:srgbClr val="FFFFFF"/>
                </a:solidFill>
                <a:latin typeface="Alata"/>
              </a:rPr>
              <a:t>Exploratory Data Analysis</a:t>
            </a:r>
          </a:p>
        </p:txBody>
      </p:sp>
      <p:sp>
        <p:nvSpPr>
          <p:cNvPr id="33" name="Freeform 2">
            <a:extLst>
              <a:ext uri="{FF2B5EF4-FFF2-40B4-BE49-F238E27FC236}">
                <a16:creationId xmlns:a16="http://schemas.microsoft.com/office/drawing/2014/main" id="{624D091A-180C-9C32-6BB5-FD0236C35BE2}"/>
              </a:ext>
            </a:extLst>
          </p:cNvPr>
          <p:cNvSpPr/>
          <p:nvPr/>
        </p:nvSpPr>
        <p:spPr>
          <a:xfrm rot="2924797">
            <a:off x="14451967" y="2740541"/>
            <a:ext cx="6629400" cy="9218365"/>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LID409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33BFD13-BCF6-CFC4-1C32-0ACC31634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71" y="1409700"/>
            <a:ext cx="8360229" cy="701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845A18-B6FE-2675-550E-EE04A685D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1409700"/>
            <a:ext cx="9067800" cy="7010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A1B8DFF7-9624-C488-FA3E-62D6D2192C16}"/>
              </a:ext>
            </a:extLst>
          </p:cNvPr>
          <p:cNvGraphicFramePr>
            <a:graphicFrameLocks noGrp="1"/>
          </p:cNvGraphicFramePr>
          <p:nvPr>
            <p:extLst>
              <p:ext uri="{D42A27DB-BD31-4B8C-83A1-F6EECF244321}">
                <p14:modId xmlns:p14="http://schemas.microsoft.com/office/powerpoint/2010/main" val="3659221391"/>
              </p:ext>
            </p:extLst>
          </p:nvPr>
        </p:nvGraphicFramePr>
        <p:xfrm>
          <a:off x="734785" y="8877300"/>
          <a:ext cx="7086600" cy="518160"/>
        </p:xfrm>
        <a:graphic>
          <a:graphicData uri="http://schemas.openxmlformats.org/drawingml/2006/table">
            <a:tbl>
              <a:tblPr firstRow="1" bandRow="1">
                <a:tableStyleId>{2D5ABB26-0587-4C30-8999-92F81FD0307C}</a:tableStyleId>
              </a:tblPr>
              <a:tblGrid>
                <a:gridCol w="7086600">
                  <a:extLst>
                    <a:ext uri="{9D8B030D-6E8A-4147-A177-3AD203B41FA5}">
                      <a16:colId xmlns:a16="http://schemas.microsoft.com/office/drawing/2014/main" val="1796602163"/>
                    </a:ext>
                  </a:extLst>
                </a:gridCol>
              </a:tblGrid>
              <a:tr h="213360">
                <a:tc>
                  <a:txBody>
                    <a:bodyPr/>
                    <a:lstStyle/>
                    <a:p>
                      <a:pPr algn="ctr"/>
                      <a:r>
                        <a:rPr lang="en-GB" sz="2800" dirty="0">
                          <a:solidFill>
                            <a:schemeClr val="accent2">
                              <a:lumMod val="75000"/>
                            </a:schemeClr>
                          </a:solidFill>
                        </a:rPr>
                        <a:t>Graph I</a:t>
                      </a:r>
                      <a:endParaRPr lang="LID4096" sz="2800" dirty="0">
                        <a:solidFill>
                          <a:schemeClr val="accent2">
                            <a:lumMod val="75000"/>
                          </a:schemeClr>
                        </a:solidFill>
                      </a:endParaRPr>
                    </a:p>
                  </a:txBody>
                  <a:tcPr/>
                </a:tc>
                <a:extLst>
                  <a:ext uri="{0D108BD9-81ED-4DB2-BD59-A6C34878D82A}">
                    <a16:rowId xmlns:a16="http://schemas.microsoft.com/office/drawing/2014/main" val="3498845453"/>
                  </a:ext>
                </a:extLst>
              </a:tr>
            </a:tbl>
          </a:graphicData>
        </a:graphic>
      </p:graphicFrame>
      <p:graphicFrame>
        <p:nvGraphicFramePr>
          <p:cNvPr id="3" name="Table 2">
            <a:extLst>
              <a:ext uri="{FF2B5EF4-FFF2-40B4-BE49-F238E27FC236}">
                <a16:creationId xmlns:a16="http://schemas.microsoft.com/office/drawing/2014/main" id="{B884E274-45AD-A283-CA42-92248D84E5CB}"/>
              </a:ext>
            </a:extLst>
          </p:cNvPr>
          <p:cNvGraphicFramePr>
            <a:graphicFrameLocks noGrp="1"/>
          </p:cNvGraphicFramePr>
          <p:nvPr>
            <p:extLst>
              <p:ext uri="{D42A27DB-BD31-4B8C-83A1-F6EECF244321}">
                <p14:modId xmlns:p14="http://schemas.microsoft.com/office/powerpoint/2010/main" val="1976175666"/>
              </p:ext>
            </p:extLst>
          </p:nvPr>
        </p:nvGraphicFramePr>
        <p:xfrm>
          <a:off x="11430000" y="8877300"/>
          <a:ext cx="5638800" cy="670560"/>
        </p:xfrm>
        <a:graphic>
          <a:graphicData uri="http://schemas.openxmlformats.org/drawingml/2006/table">
            <a:tbl>
              <a:tblPr firstRow="1" bandRow="1">
                <a:tableStyleId>{2D5ABB26-0587-4C30-8999-92F81FD0307C}</a:tableStyleId>
              </a:tblPr>
              <a:tblGrid>
                <a:gridCol w="5638800">
                  <a:extLst>
                    <a:ext uri="{9D8B030D-6E8A-4147-A177-3AD203B41FA5}">
                      <a16:colId xmlns:a16="http://schemas.microsoft.com/office/drawing/2014/main" val="984080292"/>
                    </a:ext>
                  </a:extLst>
                </a:gridCol>
              </a:tblGrid>
              <a:tr h="6705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dirty="0">
                          <a:solidFill>
                            <a:schemeClr val="accent2">
                              <a:lumMod val="75000"/>
                            </a:schemeClr>
                          </a:solidFill>
                        </a:rPr>
                        <a:t>Graph II</a:t>
                      </a:r>
                      <a:endParaRPr lang="LID4096" sz="2800" dirty="0">
                        <a:solidFill>
                          <a:schemeClr val="accent2">
                            <a:lumMod val="75000"/>
                          </a:schemeClr>
                        </a:solidFill>
                      </a:endParaRPr>
                    </a:p>
                  </a:txBody>
                  <a:tcPr/>
                </a:tc>
                <a:extLst>
                  <a:ext uri="{0D108BD9-81ED-4DB2-BD59-A6C34878D82A}">
                    <a16:rowId xmlns:a16="http://schemas.microsoft.com/office/drawing/2014/main" val="1103892490"/>
                  </a:ext>
                </a:extLst>
              </a:tr>
            </a:tbl>
          </a:graphicData>
        </a:graphic>
      </p:graphicFrame>
    </p:spTree>
    <p:extLst>
      <p:ext uri="{BB962C8B-B14F-4D97-AF65-F5344CB8AC3E}">
        <p14:creationId xmlns:p14="http://schemas.microsoft.com/office/powerpoint/2010/main" val="205224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E403B6B-E54B-1D4B-7993-4FDDCDD99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562100"/>
            <a:ext cx="10439400" cy="6553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69C22750-CEFB-BC4D-2B7A-72565FA834C8}"/>
              </a:ext>
            </a:extLst>
          </p:cNvPr>
          <p:cNvGraphicFramePr>
            <a:graphicFrameLocks noGrp="1"/>
          </p:cNvGraphicFramePr>
          <p:nvPr>
            <p:extLst>
              <p:ext uri="{D42A27DB-BD31-4B8C-83A1-F6EECF244321}">
                <p14:modId xmlns:p14="http://schemas.microsoft.com/office/powerpoint/2010/main" val="4123220686"/>
              </p:ext>
            </p:extLst>
          </p:nvPr>
        </p:nvGraphicFramePr>
        <p:xfrm>
          <a:off x="5181600" y="8465820"/>
          <a:ext cx="7086600" cy="518160"/>
        </p:xfrm>
        <a:graphic>
          <a:graphicData uri="http://schemas.openxmlformats.org/drawingml/2006/table">
            <a:tbl>
              <a:tblPr firstRow="1" bandRow="1">
                <a:tableStyleId>{2D5ABB26-0587-4C30-8999-92F81FD0307C}</a:tableStyleId>
              </a:tblPr>
              <a:tblGrid>
                <a:gridCol w="7086600">
                  <a:extLst>
                    <a:ext uri="{9D8B030D-6E8A-4147-A177-3AD203B41FA5}">
                      <a16:colId xmlns:a16="http://schemas.microsoft.com/office/drawing/2014/main" val="1796602163"/>
                    </a:ext>
                  </a:extLst>
                </a:gridCol>
              </a:tblGrid>
              <a:tr h="213360">
                <a:tc>
                  <a:txBody>
                    <a:bodyPr/>
                    <a:lstStyle/>
                    <a:p>
                      <a:pPr algn="ctr"/>
                      <a:r>
                        <a:rPr lang="en-GB" sz="2800" dirty="0">
                          <a:solidFill>
                            <a:schemeClr val="accent2">
                              <a:lumMod val="75000"/>
                            </a:schemeClr>
                          </a:solidFill>
                        </a:rPr>
                        <a:t>Graph III</a:t>
                      </a:r>
                      <a:endParaRPr lang="LID4096" sz="2800" dirty="0">
                        <a:solidFill>
                          <a:schemeClr val="accent2">
                            <a:lumMod val="75000"/>
                          </a:schemeClr>
                        </a:solidFill>
                      </a:endParaRPr>
                    </a:p>
                  </a:txBody>
                  <a:tcPr/>
                </a:tc>
                <a:extLst>
                  <a:ext uri="{0D108BD9-81ED-4DB2-BD59-A6C34878D82A}">
                    <a16:rowId xmlns:a16="http://schemas.microsoft.com/office/drawing/2014/main" val="3498845453"/>
                  </a:ext>
                </a:extLst>
              </a:tr>
            </a:tbl>
          </a:graphicData>
        </a:graphic>
      </p:graphicFrame>
    </p:spTree>
    <p:extLst>
      <p:ext uri="{BB962C8B-B14F-4D97-AF65-F5344CB8AC3E}">
        <p14:creationId xmlns:p14="http://schemas.microsoft.com/office/powerpoint/2010/main" val="10714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233288" y="8235759"/>
            <a:ext cx="11699325" cy="1310604"/>
          </a:xfrm>
          <a:custGeom>
            <a:avLst/>
            <a:gdLst/>
            <a:ahLst/>
            <a:cxnLst/>
            <a:rect l="l" t="t" r="r" b="b"/>
            <a:pathLst>
              <a:path w="11699325" h="1310604">
                <a:moveTo>
                  <a:pt x="0" y="0"/>
                </a:moveTo>
                <a:lnTo>
                  <a:pt x="11699325" y="0"/>
                </a:lnTo>
                <a:lnTo>
                  <a:pt x="11699325" y="1310604"/>
                </a:lnTo>
                <a:lnTo>
                  <a:pt x="0" y="1310604"/>
                </a:lnTo>
                <a:lnTo>
                  <a:pt x="0" y="0"/>
                </a:lnTo>
                <a:close/>
              </a:path>
            </a:pathLst>
          </a:custGeom>
          <a:blipFill>
            <a:blip r:embed="rId2"/>
            <a:stretch>
              <a:fillRect t="-76301"/>
            </a:stretch>
          </a:blipFill>
        </p:spPr>
        <p:txBody>
          <a:bodyPr/>
          <a:lstStyle/>
          <a:p>
            <a:endParaRPr lang="LID4096"/>
          </a:p>
        </p:txBody>
      </p:sp>
      <p:sp>
        <p:nvSpPr>
          <p:cNvPr id="3" name="Freeform 3"/>
          <p:cNvSpPr/>
          <p:nvPr/>
        </p:nvSpPr>
        <p:spPr>
          <a:xfrm rot="7583472">
            <a:off x="12305534" y="5954564"/>
            <a:ext cx="11240180" cy="5872994"/>
          </a:xfrm>
          <a:custGeom>
            <a:avLst/>
            <a:gdLst/>
            <a:ahLst/>
            <a:cxnLst/>
            <a:rect l="l" t="t" r="r" b="b"/>
            <a:pathLst>
              <a:path w="11240180" h="5872994">
                <a:moveTo>
                  <a:pt x="0" y="0"/>
                </a:moveTo>
                <a:lnTo>
                  <a:pt x="11240180" y="0"/>
                </a:lnTo>
                <a:lnTo>
                  <a:pt x="11240180" y="5872994"/>
                </a:lnTo>
                <a:lnTo>
                  <a:pt x="0" y="5872994"/>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LID4096"/>
          </a:p>
        </p:txBody>
      </p:sp>
      <p:sp>
        <p:nvSpPr>
          <p:cNvPr id="4" name="Freeform 4"/>
          <p:cNvSpPr/>
          <p:nvPr/>
        </p:nvSpPr>
        <p:spPr>
          <a:xfrm rot="7583472">
            <a:off x="-4825127" y="5217965"/>
            <a:ext cx="8002796" cy="4181461"/>
          </a:xfrm>
          <a:custGeom>
            <a:avLst/>
            <a:gdLst/>
            <a:ahLst/>
            <a:cxnLst/>
            <a:rect l="l" t="t" r="r" b="b"/>
            <a:pathLst>
              <a:path w="8002796" h="4181461">
                <a:moveTo>
                  <a:pt x="0" y="0"/>
                </a:moveTo>
                <a:lnTo>
                  <a:pt x="8002796" y="0"/>
                </a:lnTo>
                <a:lnTo>
                  <a:pt x="8002796" y="4181461"/>
                </a:lnTo>
                <a:lnTo>
                  <a:pt x="0" y="4181461"/>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LID4096"/>
          </a:p>
        </p:txBody>
      </p:sp>
      <p:sp>
        <p:nvSpPr>
          <p:cNvPr id="5" name="Freeform 5"/>
          <p:cNvSpPr/>
          <p:nvPr/>
        </p:nvSpPr>
        <p:spPr>
          <a:xfrm>
            <a:off x="0" y="0"/>
            <a:ext cx="18427722" cy="6266297"/>
          </a:xfrm>
          <a:custGeom>
            <a:avLst/>
            <a:gdLst/>
            <a:ahLst/>
            <a:cxnLst/>
            <a:rect l="l" t="t" r="r" b="b"/>
            <a:pathLst>
              <a:path w="18427722" h="6266297">
                <a:moveTo>
                  <a:pt x="0" y="0"/>
                </a:moveTo>
                <a:lnTo>
                  <a:pt x="18427722" y="0"/>
                </a:lnTo>
                <a:lnTo>
                  <a:pt x="18427722" y="6266297"/>
                </a:lnTo>
                <a:lnTo>
                  <a:pt x="0" y="6266297"/>
                </a:lnTo>
                <a:lnTo>
                  <a:pt x="0" y="0"/>
                </a:lnTo>
                <a:close/>
              </a:path>
            </a:pathLst>
          </a:custGeom>
          <a:blipFill>
            <a:blip r:embed="rId5"/>
            <a:stretch>
              <a:fillRect t="-38269" b="-57658"/>
            </a:stretch>
          </a:blipFill>
        </p:spPr>
        <p:txBody>
          <a:bodyPr/>
          <a:lstStyle/>
          <a:p>
            <a:endParaRPr lang="LID4096"/>
          </a:p>
        </p:txBody>
      </p:sp>
      <p:sp>
        <p:nvSpPr>
          <p:cNvPr id="6" name="Freeform 6"/>
          <p:cNvSpPr/>
          <p:nvPr/>
        </p:nvSpPr>
        <p:spPr>
          <a:xfrm>
            <a:off x="3233288" y="1889750"/>
            <a:ext cx="11821423" cy="6646089"/>
          </a:xfrm>
          <a:custGeom>
            <a:avLst/>
            <a:gdLst/>
            <a:ahLst/>
            <a:cxnLst/>
            <a:rect l="l" t="t" r="r" b="b"/>
            <a:pathLst>
              <a:path w="11821423" h="6646089">
                <a:moveTo>
                  <a:pt x="0" y="0"/>
                </a:moveTo>
                <a:lnTo>
                  <a:pt x="11821424" y="0"/>
                </a:lnTo>
                <a:lnTo>
                  <a:pt x="11821424" y="6646089"/>
                </a:lnTo>
                <a:lnTo>
                  <a:pt x="0" y="66460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LID4096"/>
          </a:p>
        </p:txBody>
      </p:sp>
      <p:sp>
        <p:nvSpPr>
          <p:cNvPr id="7" name="TextBox 7"/>
          <p:cNvSpPr txBox="1"/>
          <p:nvPr/>
        </p:nvSpPr>
        <p:spPr>
          <a:xfrm>
            <a:off x="3938481" y="2838911"/>
            <a:ext cx="10411038" cy="1160318"/>
          </a:xfrm>
          <a:prstGeom prst="rect">
            <a:avLst/>
          </a:prstGeom>
        </p:spPr>
        <p:txBody>
          <a:bodyPr lIns="0" tIns="0" rIns="0" bIns="0" rtlCol="0" anchor="t">
            <a:spAutoFit/>
          </a:bodyPr>
          <a:lstStyle/>
          <a:p>
            <a:pPr marL="0" lvl="0" indent="0" algn="ctr">
              <a:lnSpc>
                <a:spcPts val="9764"/>
              </a:lnSpc>
              <a:spcBef>
                <a:spcPct val="0"/>
              </a:spcBef>
            </a:pPr>
            <a:r>
              <a:rPr lang="en-US" sz="6974" dirty="0">
                <a:solidFill>
                  <a:srgbClr val="FFFFFF"/>
                </a:solidFill>
                <a:latin typeface="Alata"/>
              </a:rPr>
              <a:t>Modelling</a:t>
            </a:r>
          </a:p>
        </p:txBody>
      </p:sp>
      <p:sp>
        <p:nvSpPr>
          <p:cNvPr id="8" name="Freeform 8"/>
          <p:cNvSpPr/>
          <p:nvPr/>
        </p:nvSpPr>
        <p:spPr>
          <a:xfrm>
            <a:off x="9690206" y="2818136"/>
            <a:ext cx="5364505" cy="5717703"/>
          </a:xfrm>
          <a:custGeom>
            <a:avLst/>
            <a:gdLst/>
            <a:ahLst/>
            <a:cxnLst/>
            <a:rect l="l" t="t" r="r" b="b"/>
            <a:pathLst>
              <a:path w="5364505" h="5717703">
                <a:moveTo>
                  <a:pt x="0" y="0"/>
                </a:moveTo>
                <a:lnTo>
                  <a:pt x="5364506" y="0"/>
                </a:lnTo>
                <a:lnTo>
                  <a:pt x="5364506" y="5717703"/>
                </a:lnTo>
                <a:lnTo>
                  <a:pt x="0" y="5717703"/>
                </a:lnTo>
                <a:lnTo>
                  <a:pt x="0" y="0"/>
                </a:lnTo>
                <a:close/>
              </a:path>
            </a:pathLst>
          </a:custGeom>
          <a:blipFill>
            <a:blip r:embed="rId8">
              <a:alphaModFix amt="15000"/>
              <a:extLst>
                <a:ext uri="{96DAC541-7B7A-43D3-8B79-37D633B846F1}">
                  <asvg:svgBlip xmlns:asvg="http://schemas.microsoft.com/office/drawing/2016/SVG/main" r:embed="rId9"/>
                </a:ext>
              </a:extLst>
            </a:blip>
            <a:stretch>
              <a:fillRect r="-61565" b="-49879"/>
            </a:stretch>
          </a:blipFill>
          <a:ln cap="sq">
            <a:noFill/>
            <a:prstDash val="solid"/>
            <a:miter/>
          </a:ln>
        </p:spPr>
        <p:txBody>
          <a:bodyPr/>
          <a:lstStyle/>
          <a:p>
            <a:endParaRPr lang="LID4096"/>
          </a:p>
        </p:txBody>
      </p:sp>
      <p:sp>
        <p:nvSpPr>
          <p:cNvPr id="9" name="TextBox 9"/>
          <p:cNvSpPr txBox="1"/>
          <p:nvPr/>
        </p:nvSpPr>
        <p:spPr>
          <a:xfrm>
            <a:off x="4416621" y="4422745"/>
            <a:ext cx="9454758" cy="2221249"/>
          </a:xfrm>
          <a:prstGeom prst="rect">
            <a:avLst/>
          </a:prstGeom>
        </p:spPr>
        <p:txBody>
          <a:bodyPr lIns="0" tIns="0" rIns="0" bIns="0" rtlCol="0" anchor="t">
            <a:spAutoFit/>
          </a:bodyPr>
          <a:lstStyle/>
          <a:p>
            <a:pPr algn="ctr">
              <a:lnSpc>
                <a:spcPct val="150000"/>
              </a:lnSpc>
            </a:pPr>
            <a:r>
              <a:rPr lang="en-US" sz="3331" spc="236" dirty="0">
                <a:solidFill>
                  <a:srgbClr val="FFFFFF"/>
                </a:solidFill>
                <a:latin typeface="Glacial Indifference"/>
              </a:rPr>
              <a:t>For the forecasting of the real estate prices, we shall use the Arima and </a:t>
            </a:r>
            <a:r>
              <a:rPr lang="en-US" sz="3331" spc="236" dirty="0" err="1">
                <a:solidFill>
                  <a:srgbClr val="FFFFFF"/>
                </a:solidFill>
                <a:latin typeface="Glacial Indifference"/>
              </a:rPr>
              <a:t>Sarima</a:t>
            </a:r>
            <a:r>
              <a:rPr lang="en-US" sz="3331" spc="236" dirty="0">
                <a:solidFill>
                  <a:srgbClr val="FFFFFF"/>
                </a:solidFill>
                <a:latin typeface="Glacial Indifference"/>
              </a:rPr>
              <a:t> models to predict the future prices of the properties.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c135c4ba-2280-41f8-be7d-6f21d368baa3}" enabled="1" method="Standard" siteId="{24139d14-c62c-4c47-8bdd-ce71ea1d50cf}" contentBits="0" removed="0"/>
</clbl:labelList>
</file>

<file path=docProps/app.xml><?xml version="1.0" encoding="utf-8"?>
<Properties xmlns="http://schemas.openxmlformats.org/officeDocument/2006/extended-properties" xmlns:vt="http://schemas.openxmlformats.org/officeDocument/2006/docPropsVTypes">
  <TotalTime>329</TotalTime>
  <Words>890</Words>
  <Application>Microsoft Office PowerPoint</Application>
  <PresentationFormat>Custom</PresentationFormat>
  <Paragraphs>91</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Calibri</vt:lpstr>
      <vt:lpstr>Arial</vt:lpstr>
      <vt:lpstr>Glacial Indifference</vt:lpstr>
      <vt:lpstr>Roboto</vt:lpstr>
      <vt:lpstr>Alata</vt:lpstr>
      <vt:lpstr>Aptos</vt:lpstr>
      <vt:lpstr>Glacial Indifference Bold</vt:lpstr>
      <vt:lpstr>Glacial Indifference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cynthia dalmas</dc:creator>
  <cp:lastModifiedBy>user</cp:lastModifiedBy>
  <cp:revision>6</cp:revision>
  <dcterms:created xsi:type="dcterms:W3CDTF">2006-08-16T00:00:00Z</dcterms:created>
  <dcterms:modified xsi:type="dcterms:W3CDTF">2024-07-02T15:55:24Z</dcterms:modified>
  <dc:identifier>DAGJiph5Lbc</dc:identifier>
</cp:coreProperties>
</file>